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72" r:id="rId11"/>
    <p:sldId id="273" r:id="rId12"/>
    <p:sldId id="274" r:id="rId13"/>
    <p:sldId id="275" r:id="rId14"/>
    <p:sldId id="276" r:id="rId15"/>
    <p:sldId id="277" r:id="rId16"/>
    <p:sldId id="280" r:id="rId17"/>
    <p:sldId id="278" r:id="rId18"/>
    <p:sldId id="279" r:id="rId19"/>
    <p:sldId id="281" r:id="rId20"/>
    <p:sldId id="282" r:id="rId21"/>
    <p:sldId id="265" r:id="rId22"/>
    <p:sldId id="266" r:id="rId23"/>
    <p:sldId id="267" r:id="rId24"/>
    <p:sldId id="268" r:id="rId25"/>
    <p:sldId id="269" r:id="rId26"/>
    <p:sldId id="270" r:id="rId27"/>
    <p:sldId id="271" r:id="rId28"/>
    <p:sldId id="283" r:id="rId29"/>
    <p:sldId id="286" r:id="rId30"/>
    <p:sldId id="287" r:id="rId31"/>
    <p:sldId id="288" r:id="rId32"/>
    <p:sldId id="289" r:id="rId33"/>
    <p:sldId id="290" r:id="rId34"/>
    <p:sldId id="284"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333" autoAdjust="0"/>
  </p:normalViewPr>
  <p:slideViewPr>
    <p:cSldViewPr>
      <p:cViewPr varScale="1">
        <p:scale>
          <a:sx n="54" d="100"/>
          <a:sy n="54" d="100"/>
        </p:scale>
        <p:origin x="-18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C4EEC9-3FB7-4369-B9ED-7051DE5C6EA9}" type="datetimeFigureOut">
              <a:rPr lang="en-NZ" smtClean="0"/>
              <a:t>24/01/2011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01CCC1-E207-4D45-AD25-35240224BAEB}" type="slidenum">
              <a:rPr lang="en-NZ" smtClean="0"/>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err="1" smtClean="0">
                <a:solidFill>
                  <a:schemeClr val="tx1"/>
                </a:solidFill>
                <a:latin typeface="+mn-lt"/>
                <a:ea typeface="+mn-ea"/>
                <a:cs typeface="+mn-cs"/>
              </a:rPr>
              <a:t>Drost</a:t>
            </a:r>
            <a:r>
              <a:rPr lang="en-US" sz="1200" kern="1200" dirty="0" smtClean="0">
                <a:solidFill>
                  <a:schemeClr val="tx1"/>
                </a:solidFill>
                <a:latin typeface="+mn-lt"/>
                <a:ea typeface="+mn-ea"/>
                <a:cs typeface="+mn-cs"/>
              </a:rPr>
              <a:t>, H. (2001-2006 ). </a:t>
            </a:r>
            <a:r>
              <a:rPr lang="en-US" sz="1200" i="1" kern="1200" dirty="0" smtClean="0">
                <a:solidFill>
                  <a:schemeClr val="tx1"/>
                </a:solidFill>
                <a:latin typeface="+mn-lt"/>
                <a:ea typeface="+mn-ea"/>
                <a:cs typeface="+mn-cs"/>
              </a:rPr>
              <a:t>Effective Article Writing - How to Write an Article</a:t>
            </a:r>
            <a:r>
              <a:rPr lang="en-US" sz="1200" kern="1200" dirty="0" smtClean="0">
                <a:solidFill>
                  <a:schemeClr val="tx1"/>
                </a:solidFill>
                <a:latin typeface="+mn-lt"/>
                <a:ea typeface="+mn-ea"/>
                <a:cs typeface="+mn-cs"/>
              </a:rPr>
              <a:t>. Retrieved 01 24, 2011, from isitebuild.com: http://www.isitebuild.com/article-writing.html.</a:t>
            </a:r>
          </a:p>
          <a:p>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2</a:t>
            </a:fld>
            <a:endParaRPr lang="en-N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dailymail.co.uk</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24</a:t>
            </a:fld>
            <a:endParaRPr lang="en-N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dailymail.co.uk</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25</a:t>
            </a:fld>
            <a:endParaRPr lang="en-N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metro.co.uk</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26</a:t>
            </a:fld>
            <a:endParaRPr lang="en-N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travel.msn.co.nz</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27</a:t>
            </a:fld>
            <a:endParaRPr lang="en-N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A4C729-9206-4965-AF31-B2C5F9CE1ACB}" type="slidenum">
              <a:rPr lang="en-GB"/>
              <a:pPr/>
              <a:t>29</a:t>
            </a:fld>
            <a:endParaRPr lang="en-GB"/>
          </a:p>
        </p:txBody>
      </p:sp>
      <p:sp>
        <p:nvSpPr>
          <p:cNvPr id="20482" name="Rectangle 2"/>
          <p:cNvSpPr>
            <a:spLocks noRot="1" noChangeArrowheads="1" noTextEdit="1"/>
          </p:cNvSpPr>
          <p:nvPr>
            <p:ph type="sldImg"/>
          </p:nvPr>
        </p:nvSpPr>
        <p:spPr>
          <a:ln/>
        </p:spPr>
      </p:sp>
      <p:sp>
        <p:nvSpPr>
          <p:cNvPr id="20483" name="Rectangle 3"/>
          <p:cNvSpPr>
            <a:spLocks noGrp="1" noChangeArrowheads="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dirty="0" smtClean="0">
                <a:latin typeface="Arial" pitchFamily="34" charset="0"/>
                <a:cs typeface="Arial" pitchFamily="34" charset="0"/>
              </a:rPr>
              <a:t>You can find many more free templates on the Presentation Magazine website </a:t>
            </a:r>
            <a:r>
              <a:rPr lang="en-GB" sz="2000" b="1" dirty="0" smtClean="0">
                <a:latin typeface="Arial" pitchFamily="34" charset="0"/>
                <a:cs typeface="Arial" pitchFamily="34" charset="0"/>
                <a:hlinkClick r:id="rId3"/>
              </a:rPr>
              <a:t>www.presentationmagazine.com</a:t>
            </a:r>
            <a:r>
              <a:rPr lang="en-GB" sz="2000" b="1" dirty="0" smtClean="0">
                <a:latin typeface="Arial" pitchFamily="34" charset="0"/>
                <a:cs typeface="Arial" pitchFamily="34" charset="0"/>
              </a:rPr>
              <a:t>  </a:t>
            </a:r>
            <a:endParaRPr lang="en-US" sz="2000" b="1" dirty="0" smtClean="0">
              <a:latin typeface="Arial" pitchFamily="34" charset="0"/>
              <a:cs typeface="Arial" pitchFamily="34" charset="0"/>
            </a:endParaRPr>
          </a:p>
          <a:p>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BE3FB4-A429-40B4-A7B3-FF0668BAABC4}" type="slidenum">
              <a:rPr lang="en-GB"/>
              <a:pPr/>
              <a:t>30</a:t>
            </a:fld>
            <a:endParaRPr lang="en-GB"/>
          </a:p>
        </p:txBody>
      </p:sp>
      <p:sp>
        <p:nvSpPr>
          <p:cNvPr id="8194" name="Rectangle 2"/>
          <p:cNvSpPr>
            <a:spLocks noRo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885336-E46B-413D-81C0-63D867A31160}" type="slidenum">
              <a:rPr lang="en-GB"/>
              <a:pPr/>
              <a:t>31</a:t>
            </a:fld>
            <a:endParaRPr lang="en-GB"/>
          </a:p>
        </p:txBody>
      </p:sp>
      <p:sp>
        <p:nvSpPr>
          <p:cNvPr id="22530" name="Rectangle 2"/>
          <p:cNvSpPr>
            <a:spLocks noRo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F5EF01-8C1A-4D11-BD9A-E5ADC3039899}" type="slidenum">
              <a:rPr lang="en-GB"/>
              <a:pPr/>
              <a:t>32</a:t>
            </a:fld>
            <a:endParaRPr lang="en-GB"/>
          </a:p>
        </p:txBody>
      </p:sp>
      <p:sp>
        <p:nvSpPr>
          <p:cNvPr id="18434" name="Rectangle 2"/>
          <p:cNvSpPr>
            <a:spLocks noRo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683F94-1C6A-44F8-AF66-C813F16F1B21}" type="slidenum">
              <a:rPr lang="en-GB"/>
              <a:pPr/>
              <a:t>33</a:t>
            </a:fld>
            <a:endParaRPr lang="en-GB"/>
          </a:p>
        </p:txBody>
      </p:sp>
      <p:sp>
        <p:nvSpPr>
          <p:cNvPr id="10242" name="Rectangle 2"/>
          <p:cNvSpPr>
            <a:spLocks noRo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err="1" smtClean="0">
                <a:solidFill>
                  <a:schemeClr val="tx1"/>
                </a:solidFill>
                <a:latin typeface="+mn-lt"/>
                <a:ea typeface="+mn-ea"/>
                <a:cs typeface="+mn-cs"/>
              </a:rPr>
              <a:t>Drost</a:t>
            </a:r>
            <a:r>
              <a:rPr lang="en-US" sz="1200" kern="1200" dirty="0" smtClean="0">
                <a:solidFill>
                  <a:schemeClr val="tx1"/>
                </a:solidFill>
                <a:latin typeface="+mn-lt"/>
                <a:ea typeface="+mn-ea"/>
                <a:cs typeface="+mn-cs"/>
              </a:rPr>
              <a:t>, H. (2001-2006 ). </a:t>
            </a:r>
            <a:r>
              <a:rPr lang="en-US" sz="1200" i="1" kern="1200" dirty="0" smtClean="0">
                <a:solidFill>
                  <a:schemeClr val="tx1"/>
                </a:solidFill>
                <a:latin typeface="+mn-lt"/>
                <a:ea typeface="+mn-ea"/>
                <a:cs typeface="+mn-cs"/>
              </a:rPr>
              <a:t>Effective Article Writing - How to Write an Article</a:t>
            </a:r>
            <a:r>
              <a:rPr lang="en-US" sz="1200" kern="1200" dirty="0" smtClean="0">
                <a:solidFill>
                  <a:schemeClr val="tx1"/>
                </a:solidFill>
                <a:latin typeface="+mn-lt"/>
                <a:ea typeface="+mn-ea"/>
                <a:cs typeface="+mn-cs"/>
              </a:rPr>
              <a:t>. Retrieved 01 24, 2011, from isitebuild.com: http://www.isitebuild.com/article-writing-2.html.</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3</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Dawson, G. (2010, 06). </a:t>
            </a:r>
            <a:r>
              <a:rPr lang="en-US" sz="1200" i="1" kern="1200" dirty="0" smtClean="0">
                <a:solidFill>
                  <a:schemeClr val="tx1"/>
                </a:solidFill>
                <a:latin typeface="+mn-lt"/>
                <a:ea typeface="+mn-ea"/>
                <a:cs typeface="+mn-cs"/>
              </a:rPr>
              <a:t>Types of articles</a:t>
            </a:r>
            <a:r>
              <a:rPr lang="en-US" sz="1200" kern="1200" dirty="0" smtClean="0">
                <a:solidFill>
                  <a:schemeClr val="tx1"/>
                </a:solidFill>
                <a:latin typeface="+mn-lt"/>
                <a:ea typeface="+mn-ea"/>
                <a:cs typeface="+mn-cs"/>
              </a:rPr>
              <a:t>. Retrieved 01 24, 2011, from free article :: tutorial: http://e-articles.info/e/a/title/Types-of-articles/.</a:t>
            </a:r>
            <a:endParaRPr lang="en-NZ" sz="1200" kern="1200" dirty="0" smtClean="0">
              <a:solidFill>
                <a:schemeClr val="tx1"/>
              </a:solidFill>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6</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chesskids.co.nz</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7</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http://imprentakenia.com/eiu/in-cake-recipes-for-kids.htm</a:t>
            </a:r>
          </a:p>
          <a:p>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8</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yoyoexpert.com</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10</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nothingbutpenguins.com</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21</a:t>
            </a:fld>
            <a:endParaRPr lang="en-N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gopublicinstitute.com</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22</a:t>
            </a:fld>
            <a:endParaRPr lang="en-N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odt.co.nz</a:t>
            </a:r>
            <a:endParaRPr lang="en-NZ" dirty="0"/>
          </a:p>
        </p:txBody>
      </p:sp>
      <p:sp>
        <p:nvSpPr>
          <p:cNvPr id="4" name="Slide Number Placeholder 3"/>
          <p:cNvSpPr>
            <a:spLocks noGrp="1"/>
          </p:cNvSpPr>
          <p:nvPr>
            <p:ph type="sldNum" sz="quarter" idx="10"/>
          </p:nvPr>
        </p:nvSpPr>
        <p:spPr/>
        <p:txBody>
          <a:bodyPr/>
          <a:lstStyle/>
          <a:p>
            <a:fld id="{8501CCC1-E207-4D45-AD25-35240224BAEB}" type="slidenum">
              <a:rPr lang="en-NZ" smtClean="0"/>
              <a:t>23</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17" name="Footer Placeholder 16"/>
          <p:cNvSpPr>
            <a:spLocks noGrp="1"/>
          </p:cNvSpPr>
          <p:nvPr>
            <p:ph type="ftr" sz="quarter" idx="11"/>
          </p:nvPr>
        </p:nvSpPr>
        <p:spPr/>
        <p:txBody>
          <a:bodyPr/>
          <a:lstStyle>
            <a:extLst/>
          </a:lstStyle>
          <a:p>
            <a:endParaRPr lang="en-NZ"/>
          </a:p>
        </p:txBody>
      </p:sp>
      <p:sp>
        <p:nvSpPr>
          <p:cNvPr id="29" name="Slide Number Placeholder 28"/>
          <p:cNvSpPr>
            <a:spLocks noGrp="1"/>
          </p:cNvSpPr>
          <p:nvPr>
            <p:ph type="sldNum" sz="quarter" idx="12"/>
          </p:nvPr>
        </p:nvSpPr>
        <p:spPr/>
        <p:txBody>
          <a:bodyPr/>
          <a:lstStyle>
            <a:extLst/>
          </a:lstStyle>
          <a:p>
            <a:fld id="{14A0378A-EAA8-4F25-BC84-3008517E2C1B}" type="slidenum">
              <a:rPr lang="en-NZ" smtClean="0"/>
              <a:t>‹#›</a:t>
            </a:fld>
            <a:endParaRPr lang="en-NZ"/>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14A0378A-EAA8-4F25-BC84-3008517E2C1B}"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14A0378A-EAA8-4F25-BC84-3008517E2C1B}"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14A0378A-EAA8-4F25-BC84-3008517E2C1B}"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14A0378A-EAA8-4F25-BC84-3008517E2C1B}" type="slidenum">
              <a:rPr lang="en-NZ" smtClean="0"/>
              <a:t>‹#›</a:t>
            </a:fld>
            <a:endParaRPr lang="en-NZ"/>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14A0378A-EAA8-4F25-BC84-3008517E2C1B}"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p:txBody>
          <a:bodyPr/>
          <a:lstStyle>
            <a:extLst/>
          </a:lstStyle>
          <a:p>
            <a:fld id="{14A0378A-EAA8-4F25-BC84-3008517E2C1B}" type="slidenum">
              <a:rPr lang="en-NZ" smtClean="0"/>
              <a:t>‹#›</a:t>
            </a:fld>
            <a:endParaRPr lang="en-NZ"/>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14A0378A-EAA8-4F25-BC84-3008517E2C1B}"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3" name="Footer Placeholder 2"/>
          <p:cNvSpPr>
            <a:spLocks noGrp="1"/>
          </p:cNvSpPr>
          <p:nvPr>
            <p:ph type="ftr" sz="quarter" idx="11"/>
          </p:nvPr>
        </p:nvSpPr>
        <p:spPr/>
        <p:txBody>
          <a:bodyPr/>
          <a:lstStyle>
            <a:extLst/>
          </a:lstStyle>
          <a:p>
            <a:endParaRPr lang="en-NZ"/>
          </a:p>
        </p:txBody>
      </p:sp>
      <p:sp>
        <p:nvSpPr>
          <p:cNvPr id="4" name="Slide Number Placeholder 3"/>
          <p:cNvSpPr>
            <a:spLocks noGrp="1"/>
          </p:cNvSpPr>
          <p:nvPr>
            <p:ph type="sldNum" sz="quarter" idx="12"/>
          </p:nvPr>
        </p:nvSpPr>
        <p:spPr/>
        <p:txBody>
          <a:bodyPr/>
          <a:lstStyle>
            <a:extLst/>
          </a:lstStyle>
          <a:p>
            <a:fld id="{14A0378A-EAA8-4F25-BC84-3008517E2C1B}"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25E0C1-B960-45B1-B332-42CCE8E00249}" type="datetimeFigureOut">
              <a:rPr lang="en-NZ" smtClean="0"/>
              <a:t>24/01/2011</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14A0378A-EAA8-4F25-BC84-3008517E2C1B}"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2225E0C1-B960-45B1-B332-42CCE8E00249}" type="datetimeFigureOut">
              <a:rPr lang="en-NZ" smtClean="0"/>
              <a:t>24/01/2011</a:t>
            </a:fld>
            <a:endParaRPr lang="en-NZ"/>
          </a:p>
        </p:txBody>
      </p:sp>
      <p:sp>
        <p:nvSpPr>
          <p:cNvPr id="6" name="Footer Placeholder 5"/>
          <p:cNvSpPr>
            <a:spLocks noGrp="1"/>
          </p:cNvSpPr>
          <p:nvPr>
            <p:ph type="ftr" sz="quarter" idx="11"/>
          </p:nvPr>
        </p:nvSpPr>
        <p:spPr>
          <a:xfrm>
            <a:off x="914400" y="55499"/>
            <a:ext cx="5562600" cy="365125"/>
          </a:xfrm>
        </p:spPr>
        <p:txBody>
          <a:bodyPr/>
          <a:lstStyle>
            <a:extLst/>
          </a:lstStyle>
          <a:p>
            <a:endParaRPr lang="en-NZ"/>
          </a:p>
        </p:txBody>
      </p:sp>
      <p:sp>
        <p:nvSpPr>
          <p:cNvPr id="7" name="Slide Number Placeholder 6"/>
          <p:cNvSpPr>
            <a:spLocks noGrp="1"/>
          </p:cNvSpPr>
          <p:nvPr>
            <p:ph type="sldNum" sz="quarter" idx="12"/>
          </p:nvPr>
        </p:nvSpPr>
        <p:spPr>
          <a:xfrm>
            <a:off x="8610600" y="55499"/>
            <a:ext cx="457200" cy="365125"/>
          </a:xfrm>
        </p:spPr>
        <p:txBody>
          <a:bodyPr/>
          <a:lstStyle>
            <a:extLst/>
          </a:lstStyle>
          <a:p>
            <a:fld id="{14A0378A-EAA8-4F25-BC84-3008517E2C1B}"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225E0C1-B960-45B1-B332-42CCE8E00249}" type="datetimeFigureOut">
              <a:rPr lang="en-NZ" smtClean="0"/>
              <a:t>24/01/2011</a:t>
            </a:fld>
            <a:endParaRPr lang="en-NZ"/>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NZ"/>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4A0378A-EAA8-4F25-BC84-3008517E2C1B}"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hyperlink" Target="http://www.digitalpoint.com/tools/suggestio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hyperlink" Target="http://www.abraham.com/articles/100_Greatest_Headlines_Ever_Written.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articlereward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netpreneurnow.com/eas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montereyjuniorlifeguard.com/Images/LifeguardsArticlePg1.jpg"/>
          <p:cNvPicPr>
            <a:picLocks noChangeAspect="1" noChangeArrowheads="1"/>
          </p:cNvPicPr>
          <p:nvPr/>
        </p:nvPicPr>
        <p:blipFill>
          <a:blip r:embed="rId2" cstate="print"/>
          <a:srcRect/>
          <a:stretch>
            <a:fillRect/>
          </a:stretch>
        </p:blipFill>
        <p:spPr bwMode="auto">
          <a:xfrm>
            <a:off x="2771800" y="836712"/>
            <a:ext cx="3528392" cy="5132207"/>
          </a:xfrm>
          <a:prstGeom prst="rect">
            <a:avLst/>
          </a:prstGeom>
          <a:noFill/>
        </p:spPr>
      </p:pic>
      <p:sp>
        <p:nvSpPr>
          <p:cNvPr id="2" name="Title 1"/>
          <p:cNvSpPr>
            <a:spLocks noGrp="1"/>
          </p:cNvSpPr>
          <p:nvPr>
            <p:ph type="ctrTitle"/>
          </p:nvPr>
        </p:nvSpPr>
        <p:spPr>
          <a:xfrm>
            <a:off x="827584" y="4221088"/>
            <a:ext cx="7772400" cy="1975104"/>
          </a:xfrm>
        </p:spPr>
        <p:txBody>
          <a:bodyPr/>
          <a:lstStyle/>
          <a:p>
            <a:r>
              <a:rPr lang="en-NZ" dirty="0" smtClean="0">
                <a:solidFill>
                  <a:schemeClr val="accent2">
                    <a:lumMod val="75000"/>
                  </a:schemeClr>
                </a:solidFill>
              </a:rPr>
              <a:t>Walt: Understand the features of an Article.</a:t>
            </a:r>
            <a:endParaRPr lang="en-NZ" dirty="0">
              <a:solidFill>
                <a:schemeClr val="accent2">
                  <a:lumMod val="75000"/>
                </a:schemeClr>
              </a:solidFill>
            </a:endParaRPr>
          </a:p>
        </p:txBody>
      </p:sp>
      <p:sp>
        <p:nvSpPr>
          <p:cNvPr id="3" name="Subtitle 2"/>
          <p:cNvSpPr>
            <a:spLocks noGrp="1"/>
          </p:cNvSpPr>
          <p:nvPr>
            <p:ph type="subTitle" idx="1"/>
          </p:nvPr>
        </p:nvSpPr>
        <p:spPr>
          <a:xfrm>
            <a:off x="827584" y="260648"/>
            <a:ext cx="7772400" cy="1508760"/>
          </a:xfrm>
        </p:spPr>
        <p:txBody>
          <a:bodyPr>
            <a:normAutofit/>
          </a:bodyPr>
          <a:lstStyle/>
          <a:p>
            <a:r>
              <a:rPr lang="en-NZ" sz="8800" b="1" u="sng" dirty="0" smtClean="0"/>
              <a:t>Article Writing</a:t>
            </a:r>
            <a:endParaRPr lang="en-NZ" sz="8800" b="1" u="sng"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2376264" cy="6165304"/>
          </a:xfrm>
        </p:spPr>
        <p:txBody>
          <a:bodyPr/>
          <a:lstStyle/>
          <a:p>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
            </a:r>
            <a:br>
              <a:rPr lang="en-NZ" sz="1400" dirty="0" smtClean="0">
                <a:solidFill>
                  <a:schemeClr val="accent1"/>
                </a:solidFill>
              </a:rPr>
            </a:br>
            <a:r>
              <a:rPr lang="en-NZ" sz="1600" dirty="0" smtClean="0">
                <a:solidFill>
                  <a:schemeClr val="accent1"/>
                </a:solidFill>
              </a:rPr>
              <a:t>Who </a:t>
            </a:r>
            <a:r>
              <a:rPr lang="en-NZ" sz="1600" dirty="0" smtClean="0">
                <a:solidFill>
                  <a:schemeClr val="accent1"/>
                </a:solidFill>
              </a:rPr>
              <a:t>is this Article </a:t>
            </a:r>
            <a:br>
              <a:rPr lang="en-NZ" sz="1600" dirty="0" smtClean="0">
                <a:solidFill>
                  <a:schemeClr val="accent1"/>
                </a:solidFill>
              </a:rPr>
            </a:br>
            <a:r>
              <a:rPr lang="en-NZ" sz="1600" dirty="0" smtClean="0">
                <a:solidFill>
                  <a:schemeClr val="accent1"/>
                </a:solidFill>
              </a:rPr>
              <a:t>written for? (Target Audience)</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How can you tell?</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What is the article about?</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What do you like / dislike?</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How would you of improved this</a:t>
            </a:r>
            <a:br>
              <a:rPr lang="en-NZ" sz="1600" dirty="0" smtClean="0">
                <a:solidFill>
                  <a:schemeClr val="accent1"/>
                </a:solidFill>
              </a:rPr>
            </a:br>
            <a:r>
              <a:rPr lang="en-NZ" sz="1600" dirty="0" smtClean="0">
                <a:solidFill>
                  <a:schemeClr val="accent1"/>
                </a:solidFill>
              </a:rPr>
              <a:t>article?</a:t>
            </a:r>
            <a:endParaRPr lang="en-NZ" sz="1600" dirty="0"/>
          </a:p>
        </p:txBody>
      </p:sp>
      <p:pic>
        <p:nvPicPr>
          <p:cNvPr id="4" name="Content Placeholder 3" descr="new_zealand.jpg"/>
          <p:cNvPicPr>
            <a:picLocks noGrp="1" noChangeAspect="1"/>
          </p:cNvPicPr>
          <p:nvPr>
            <p:ph idx="1"/>
          </p:nvPr>
        </p:nvPicPr>
        <p:blipFill>
          <a:blip r:embed="rId3" cstate="print"/>
          <a:stretch>
            <a:fillRect/>
          </a:stretch>
        </p:blipFill>
        <p:spPr>
          <a:xfrm>
            <a:off x="3131840" y="0"/>
            <a:ext cx="6012160" cy="68580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91264" cy="1426464"/>
          </a:xfrm>
        </p:spPr>
        <p:txBody>
          <a:bodyPr/>
          <a:lstStyle/>
          <a:p>
            <a:r>
              <a:rPr lang="en-NZ" sz="1600" dirty="0" smtClean="0">
                <a:solidFill>
                  <a:schemeClr val="accent1"/>
                </a:solidFill>
              </a:rPr>
              <a:t>Who is this Article written for? (Target Audience). How can you tell? </a:t>
            </a:r>
            <a:br>
              <a:rPr lang="en-NZ" sz="1600" dirty="0" smtClean="0">
                <a:solidFill>
                  <a:schemeClr val="accent1"/>
                </a:solidFill>
              </a:rPr>
            </a:br>
            <a:r>
              <a:rPr lang="en-NZ" sz="1600" dirty="0" smtClean="0">
                <a:solidFill>
                  <a:schemeClr val="accent1"/>
                </a:solidFill>
              </a:rPr>
              <a:t>What is the article about? What do you like / dislike? </a:t>
            </a:r>
            <a:r>
              <a:rPr lang="en-NZ" dirty="0" smtClean="0">
                <a:solidFill>
                  <a:schemeClr val="accent1"/>
                </a:solidFill>
              </a:rPr>
              <a:t/>
            </a:r>
            <a:br>
              <a:rPr lang="en-NZ" dirty="0" smtClean="0">
                <a:solidFill>
                  <a:schemeClr val="accent1"/>
                </a:solidFill>
              </a:rPr>
            </a:br>
            <a:r>
              <a:rPr lang="en-NZ" sz="1600" dirty="0" smtClean="0">
                <a:solidFill>
                  <a:schemeClr val="accent1"/>
                </a:solidFill>
              </a:rPr>
              <a:t>How would you of improved </a:t>
            </a:r>
            <a:r>
              <a:rPr lang="en-NZ" sz="1600" dirty="0" smtClean="0">
                <a:solidFill>
                  <a:schemeClr val="accent1"/>
                </a:solidFill>
              </a:rPr>
              <a:t>this article</a:t>
            </a:r>
            <a:r>
              <a:rPr lang="en-NZ" sz="1600" dirty="0" smtClean="0">
                <a:solidFill>
                  <a:schemeClr val="accent1"/>
                </a:solidFill>
              </a:rPr>
              <a:t>?</a:t>
            </a:r>
            <a:endParaRPr lang="en-NZ" sz="1600" dirty="0"/>
          </a:p>
        </p:txBody>
      </p:sp>
      <p:pic>
        <p:nvPicPr>
          <p:cNvPr id="4" name="il_fi" descr="http://scrapbooking.com/2000/2007/01/gp1/cc1_small.jpg"/>
          <p:cNvPicPr>
            <a:picLocks noGrp="1"/>
          </p:cNvPicPr>
          <p:nvPr>
            <p:ph idx="1"/>
          </p:nvPr>
        </p:nvPicPr>
        <p:blipFill>
          <a:blip r:embed="rId2" cstate="print"/>
          <a:srcRect/>
          <a:stretch>
            <a:fillRect/>
          </a:stretch>
        </p:blipFill>
        <p:spPr bwMode="auto">
          <a:xfrm>
            <a:off x="467544" y="1628800"/>
            <a:ext cx="8388424" cy="5013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5733256"/>
            <a:ext cx="7772400" cy="914400"/>
          </a:xfrm>
        </p:spPr>
        <p:txBody>
          <a:bodyPr/>
          <a:lstStyle/>
          <a:p>
            <a:r>
              <a:rPr lang="en-NZ" sz="1600" dirty="0" smtClean="0">
                <a:solidFill>
                  <a:schemeClr val="accent1"/>
                </a:solidFill>
              </a:rPr>
              <a:t>Who is this Article written for? (Target Audience). How can you tell? </a:t>
            </a:r>
            <a:br>
              <a:rPr lang="en-NZ" sz="1600" dirty="0" smtClean="0">
                <a:solidFill>
                  <a:schemeClr val="accent1"/>
                </a:solidFill>
              </a:rPr>
            </a:br>
            <a:r>
              <a:rPr lang="en-NZ" sz="1600" dirty="0" smtClean="0">
                <a:solidFill>
                  <a:schemeClr val="accent1"/>
                </a:solidFill>
              </a:rPr>
              <a:t>What is the article about? What do you like / dislike? </a:t>
            </a:r>
            <a:br>
              <a:rPr lang="en-NZ" sz="1600" dirty="0" smtClean="0">
                <a:solidFill>
                  <a:schemeClr val="accent1"/>
                </a:solidFill>
              </a:rPr>
            </a:br>
            <a:r>
              <a:rPr lang="en-NZ" sz="1600" dirty="0" smtClean="0">
                <a:solidFill>
                  <a:schemeClr val="accent1"/>
                </a:solidFill>
              </a:rPr>
              <a:t>How would you of improved </a:t>
            </a:r>
            <a:r>
              <a:rPr lang="en-NZ" sz="1600" dirty="0" smtClean="0">
                <a:solidFill>
                  <a:schemeClr val="accent1"/>
                </a:solidFill>
              </a:rPr>
              <a:t>this article</a:t>
            </a:r>
            <a:r>
              <a:rPr lang="en-NZ" sz="1600" dirty="0" smtClean="0">
                <a:solidFill>
                  <a:schemeClr val="accent1"/>
                </a:solidFill>
              </a:rPr>
              <a:t>?</a:t>
            </a:r>
            <a:endParaRPr lang="en-NZ" sz="1600" dirty="0"/>
          </a:p>
        </p:txBody>
      </p:sp>
      <p:pic>
        <p:nvPicPr>
          <p:cNvPr id="4" name="il_fi" descr="http://main.makeuseoflimited.netdna-cdn.com/wp-content/uploads/2009/09/cover2.png"/>
          <p:cNvPicPr>
            <a:picLocks noGrp="1"/>
          </p:cNvPicPr>
          <p:nvPr>
            <p:ph idx="1"/>
          </p:nvPr>
        </p:nvPicPr>
        <p:blipFill>
          <a:blip r:embed="rId2" cstate="print"/>
          <a:srcRect/>
          <a:stretch>
            <a:fillRect/>
          </a:stretch>
        </p:blipFill>
        <p:spPr bwMode="auto">
          <a:xfrm>
            <a:off x="323528" y="-747464"/>
            <a:ext cx="8604447" cy="63093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91264" cy="1426464"/>
          </a:xfrm>
        </p:spPr>
        <p:txBody>
          <a:bodyPr/>
          <a:lstStyle/>
          <a:p>
            <a:r>
              <a:rPr lang="en-NZ" sz="1400" dirty="0" smtClean="0">
                <a:solidFill>
                  <a:schemeClr val="accent1"/>
                </a:solidFill>
              </a:rPr>
              <a:t/>
            </a:r>
            <a:br>
              <a:rPr lang="en-NZ" sz="1400" dirty="0" smtClean="0">
                <a:solidFill>
                  <a:schemeClr val="accent1"/>
                </a:solidFill>
              </a:rPr>
            </a:br>
            <a:r>
              <a:rPr lang="en-NZ" sz="1600" dirty="0" smtClean="0">
                <a:solidFill>
                  <a:schemeClr val="accent1"/>
                </a:solidFill>
              </a:rPr>
              <a:t>Who </a:t>
            </a:r>
            <a:r>
              <a:rPr lang="en-NZ" sz="1600" dirty="0" smtClean="0">
                <a:solidFill>
                  <a:schemeClr val="accent1"/>
                </a:solidFill>
              </a:rPr>
              <a:t>is this Article written for? (Target Audience). How can you tell? </a:t>
            </a:r>
            <a:br>
              <a:rPr lang="en-NZ" sz="1600" dirty="0" smtClean="0">
                <a:solidFill>
                  <a:schemeClr val="accent1"/>
                </a:solidFill>
              </a:rPr>
            </a:br>
            <a:r>
              <a:rPr lang="en-NZ" sz="1600" dirty="0" smtClean="0">
                <a:solidFill>
                  <a:schemeClr val="accent1"/>
                </a:solidFill>
              </a:rPr>
              <a:t>What is the article about? What do you like / dislike? </a:t>
            </a:r>
            <a:br>
              <a:rPr lang="en-NZ" sz="1600" dirty="0" smtClean="0">
                <a:solidFill>
                  <a:schemeClr val="accent1"/>
                </a:solidFill>
              </a:rPr>
            </a:br>
            <a:r>
              <a:rPr lang="en-NZ" sz="1600" dirty="0" smtClean="0">
                <a:solidFill>
                  <a:schemeClr val="accent1"/>
                </a:solidFill>
              </a:rPr>
              <a:t>How would you of improved </a:t>
            </a:r>
            <a:r>
              <a:rPr lang="en-NZ" sz="1600" dirty="0" smtClean="0">
                <a:solidFill>
                  <a:schemeClr val="accent1"/>
                </a:solidFill>
              </a:rPr>
              <a:t>this article</a:t>
            </a:r>
            <a:r>
              <a:rPr lang="en-NZ" sz="1600" dirty="0" smtClean="0">
                <a:solidFill>
                  <a:schemeClr val="accent1"/>
                </a:solidFill>
              </a:rPr>
              <a:t>?</a:t>
            </a:r>
            <a:endParaRPr lang="en-NZ" sz="1600" dirty="0"/>
          </a:p>
        </p:txBody>
      </p:sp>
      <p:pic>
        <p:nvPicPr>
          <p:cNvPr id="4" name="il_fi" descr="http://phydoh.com/portfolio/magazine_article.jpg"/>
          <p:cNvPicPr>
            <a:picLocks noGrp="1"/>
          </p:cNvPicPr>
          <p:nvPr>
            <p:ph idx="1"/>
          </p:nvPr>
        </p:nvPicPr>
        <p:blipFill>
          <a:blip r:embed="rId2" cstate="print"/>
          <a:srcRect/>
          <a:stretch>
            <a:fillRect/>
          </a:stretch>
        </p:blipFill>
        <p:spPr bwMode="auto">
          <a:xfrm>
            <a:off x="323528" y="1412776"/>
            <a:ext cx="8820472" cy="5445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1600" dirty="0" smtClean="0">
                <a:solidFill>
                  <a:schemeClr val="accent1"/>
                </a:solidFill>
              </a:rPr>
              <a:t>Who is this Article written for? (Target Audience). How can you tell? </a:t>
            </a:r>
            <a:br>
              <a:rPr lang="en-NZ" sz="1600" dirty="0" smtClean="0">
                <a:solidFill>
                  <a:schemeClr val="accent1"/>
                </a:solidFill>
              </a:rPr>
            </a:br>
            <a:r>
              <a:rPr lang="en-NZ" sz="1600" dirty="0" smtClean="0">
                <a:solidFill>
                  <a:schemeClr val="accent1"/>
                </a:solidFill>
              </a:rPr>
              <a:t>What is the article about? What do you like / dislike? </a:t>
            </a:r>
            <a:br>
              <a:rPr lang="en-NZ" sz="1600" dirty="0" smtClean="0">
                <a:solidFill>
                  <a:schemeClr val="accent1"/>
                </a:solidFill>
              </a:rPr>
            </a:br>
            <a:r>
              <a:rPr lang="en-NZ" sz="1600" dirty="0" smtClean="0">
                <a:solidFill>
                  <a:schemeClr val="accent1"/>
                </a:solidFill>
              </a:rPr>
              <a:t>How would you of improved this article?</a:t>
            </a:r>
            <a:endParaRPr lang="en-NZ" sz="1600" dirty="0"/>
          </a:p>
        </p:txBody>
      </p:sp>
      <p:pic>
        <p:nvPicPr>
          <p:cNvPr id="4" name="il_fi" descr="http://kseraads.com/blog/wp-content/uploads/2009/06/screen-capture.png"/>
          <p:cNvPicPr>
            <a:picLocks noGrp="1"/>
          </p:cNvPicPr>
          <p:nvPr>
            <p:ph idx="1"/>
          </p:nvPr>
        </p:nvPicPr>
        <p:blipFill>
          <a:blip r:embed="rId2" cstate="print"/>
          <a:srcRect/>
          <a:stretch>
            <a:fillRect/>
          </a:stretch>
        </p:blipFill>
        <p:spPr bwMode="auto">
          <a:xfrm>
            <a:off x="395536" y="1556792"/>
            <a:ext cx="8568952" cy="47995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1600" dirty="0" smtClean="0">
                <a:solidFill>
                  <a:schemeClr val="accent1"/>
                </a:solidFill>
              </a:rPr>
              <a:t>Who is this Article written for? (Target Audience). How can you tell? </a:t>
            </a:r>
            <a:br>
              <a:rPr lang="en-NZ" sz="1600" dirty="0" smtClean="0">
                <a:solidFill>
                  <a:schemeClr val="accent1"/>
                </a:solidFill>
              </a:rPr>
            </a:br>
            <a:r>
              <a:rPr lang="en-NZ" sz="1600" dirty="0" smtClean="0">
                <a:solidFill>
                  <a:schemeClr val="accent1"/>
                </a:solidFill>
              </a:rPr>
              <a:t>What is the article about? What do you like / dislike? </a:t>
            </a:r>
            <a:br>
              <a:rPr lang="en-NZ" sz="1600" dirty="0" smtClean="0">
                <a:solidFill>
                  <a:schemeClr val="accent1"/>
                </a:solidFill>
              </a:rPr>
            </a:br>
            <a:r>
              <a:rPr lang="en-NZ" sz="1600" dirty="0" smtClean="0">
                <a:solidFill>
                  <a:schemeClr val="accent1"/>
                </a:solidFill>
              </a:rPr>
              <a:t>How would you of improved this article?</a:t>
            </a:r>
            <a:endParaRPr lang="en-NZ" sz="1600" dirty="0"/>
          </a:p>
        </p:txBody>
      </p:sp>
      <p:pic>
        <p:nvPicPr>
          <p:cNvPr id="4" name="il_fi" descr="http://www.crossfitkids.com/images/uploads/Entry/2007/CFKMJuly2009-1_thumb.jpg"/>
          <p:cNvPicPr>
            <a:picLocks noGrp="1"/>
          </p:cNvPicPr>
          <p:nvPr>
            <p:ph idx="1"/>
          </p:nvPr>
        </p:nvPicPr>
        <p:blipFill>
          <a:blip r:embed="rId2" cstate="print"/>
          <a:srcRect/>
          <a:stretch>
            <a:fillRect/>
          </a:stretch>
        </p:blipFill>
        <p:spPr bwMode="auto">
          <a:xfrm>
            <a:off x="1475656" y="1340768"/>
            <a:ext cx="6048672" cy="55172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3297560" cy="5653240"/>
          </a:xfrm>
        </p:spPr>
        <p:txBody>
          <a:bodyPr/>
          <a:lstStyle/>
          <a:p>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Who </a:t>
            </a:r>
            <a:r>
              <a:rPr lang="en-NZ" sz="1600" dirty="0" smtClean="0">
                <a:solidFill>
                  <a:schemeClr val="accent1"/>
                </a:solidFill>
              </a:rPr>
              <a:t>is this Article written for? (Target Audience). </a:t>
            </a: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How </a:t>
            </a:r>
            <a:r>
              <a:rPr lang="en-NZ" sz="1600" dirty="0" smtClean="0">
                <a:solidFill>
                  <a:schemeClr val="accent1"/>
                </a:solidFill>
              </a:rPr>
              <a:t>can you tell? </a:t>
            </a: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What is the article about? </a:t>
            </a: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What </a:t>
            </a:r>
            <a:r>
              <a:rPr lang="en-NZ" sz="1600" dirty="0" smtClean="0">
                <a:solidFill>
                  <a:schemeClr val="accent1"/>
                </a:solidFill>
              </a:rPr>
              <a:t>do you like / dislike? </a:t>
            </a: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How would you of improved this article?</a:t>
            </a:r>
            <a:endParaRPr lang="en-NZ" sz="1600" dirty="0"/>
          </a:p>
        </p:txBody>
      </p:sp>
      <p:pic>
        <p:nvPicPr>
          <p:cNvPr id="4" name="il_fi" descr="http://www.klausdahl.com/newsart.gif"/>
          <p:cNvPicPr>
            <a:picLocks noGrp="1"/>
          </p:cNvPicPr>
          <p:nvPr>
            <p:ph idx="1"/>
          </p:nvPr>
        </p:nvPicPr>
        <p:blipFill>
          <a:blip r:embed="rId2" cstate="print"/>
          <a:srcRect/>
          <a:stretch>
            <a:fillRect/>
          </a:stretch>
        </p:blipFill>
        <p:spPr bwMode="auto">
          <a:xfrm>
            <a:off x="4319721" y="0"/>
            <a:ext cx="482427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1600" dirty="0" smtClean="0">
                <a:solidFill>
                  <a:schemeClr val="accent1"/>
                </a:solidFill>
              </a:rPr>
              <a:t>Who </a:t>
            </a:r>
            <a:r>
              <a:rPr lang="en-NZ" sz="1600" dirty="0" smtClean="0">
                <a:solidFill>
                  <a:schemeClr val="accent1"/>
                </a:solidFill>
              </a:rPr>
              <a:t>are these Articles </a:t>
            </a:r>
            <a:r>
              <a:rPr lang="en-NZ" sz="1600" dirty="0" smtClean="0">
                <a:solidFill>
                  <a:schemeClr val="accent1"/>
                </a:solidFill>
              </a:rPr>
              <a:t>written for? (Target Audience). How can you tell? </a:t>
            </a:r>
            <a:br>
              <a:rPr lang="en-NZ" sz="1600" dirty="0" smtClean="0">
                <a:solidFill>
                  <a:schemeClr val="accent1"/>
                </a:solidFill>
              </a:rPr>
            </a:br>
            <a:r>
              <a:rPr lang="en-NZ" sz="1600" dirty="0" smtClean="0">
                <a:solidFill>
                  <a:schemeClr val="accent1"/>
                </a:solidFill>
              </a:rPr>
              <a:t>What </a:t>
            </a:r>
            <a:r>
              <a:rPr lang="en-NZ" sz="1600" dirty="0" smtClean="0">
                <a:solidFill>
                  <a:schemeClr val="accent1"/>
                </a:solidFill>
              </a:rPr>
              <a:t>are </a:t>
            </a:r>
            <a:r>
              <a:rPr lang="en-NZ" sz="1600" dirty="0" smtClean="0">
                <a:solidFill>
                  <a:schemeClr val="accent1"/>
                </a:solidFill>
              </a:rPr>
              <a:t>the article </a:t>
            </a:r>
            <a:r>
              <a:rPr lang="en-NZ" sz="1600" dirty="0" smtClean="0">
                <a:solidFill>
                  <a:schemeClr val="accent1"/>
                </a:solidFill>
              </a:rPr>
              <a:t>about? </a:t>
            </a:r>
            <a:r>
              <a:rPr lang="en-NZ" sz="1600" dirty="0" smtClean="0">
                <a:solidFill>
                  <a:schemeClr val="accent1"/>
                </a:solidFill>
              </a:rPr>
              <a:t>What do you like / dislike? </a:t>
            </a:r>
            <a:br>
              <a:rPr lang="en-NZ" sz="1600" dirty="0" smtClean="0">
                <a:solidFill>
                  <a:schemeClr val="accent1"/>
                </a:solidFill>
              </a:rPr>
            </a:br>
            <a:r>
              <a:rPr lang="en-NZ" sz="1600" dirty="0" smtClean="0">
                <a:solidFill>
                  <a:schemeClr val="accent1"/>
                </a:solidFill>
              </a:rPr>
              <a:t>How would you of improved </a:t>
            </a:r>
            <a:r>
              <a:rPr lang="en-NZ" sz="1600" dirty="0" smtClean="0">
                <a:solidFill>
                  <a:schemeClr val="accent1"/>
                </a:solidFill>
              </a:rPr>
              <a:t>these articles?</a:t>
            </a:r>
            <a:endParaRPr lang="en-NZ" sz="1600" dirty="0"/>
          </a:p>
        </p:txBody>
      </p:sp>
      <p:pic>
        <p:nvPicPr>
          <p:cNvPr id="4" name="lightboxImage" descr="http://www.magazine-templates.com/images/shop/sports/MAGSports-01.jpg"/>
          <p:cNvPicPr>
            <a:picLocks noGrp="1"/>
          </p:cNvPicPr>
          <p:nvPr>
            <p:ph idx="1"/>
          </p:nvPr>
        </p:nvPicPr>
        <p:blipFill>
          <a:blip r:embed="rId2" cstate="print"/>
          <a:srcRect/>
          <a:stretch>
            <a:fillRect/>
          </a:stretch>
        </p:blipFill>
        <p:spPr bwMode="auto">
          <a:xfrm>
            <a:off x="467544" y="3429000"/>
            <a:ext cx="2736304" cy="3129905"/>
          </a:xfrm>
          <a:prstGeom prst="rect">
            <a:avLst/>
          </a:prstGeom>
          <a:noFill/>
          <a:ln w="9525">
            <a:noFill/>
            <a:miter lim="800000"/>
            <a:headEnd/>
            <a:tailEnd/>
          </a:ln>
        </p:spPr>
      </p:pic>
      <p:pic>
        <p:nvPicPr>
          <p:cNvPr id="5" name="lightboxImage" descr="http://www.magazine-templates.com/images/shop/sports/MAGSports-02.jpg"/>
          <p:cNvPicPr/>
          <p:nvPr/>
        </p:nvPicPr>
        <p:blipFill>
          <a:blip r:embed="rId3" cstate="print"/>
          <a:srcRect/>
          <a:stretch>
            <a:fillRect/>
          </a:stretch>
        </p:blipFill>
        <p:spPr bwMode="auto">
          <a:xfrm>
            <a:off x="3419872" y="1700808"/>
            <a:ext cx="2534454" cy="2860779"/>
          </a:xfrm>
          <a:prstGeom prst="rect">
            <a:avLst/>
          </a:prstGeom>
          <a:noFill/>
          <a:ln w="9525">
            <a:noFill/>
            <a:miter lim="800000"/>
            <a:headEnd/>
            <a:tailEnd/>
          </a:ln>
        </p:spPr>
      </p:pic>
      <p:pic>
        <p:nvPicPr>
          <p:cNvPr id="6" name="lightboxImage" descr="http://www.magazine-templates.com/images/shop/sports/MAGSports-03.jpg"/>
          <p:cNvPicPr/>
          <p:nvPr/>
        </p:nvPicPr>
        <p:blipFill>
          <a:blip r:embed="rId4" cstate="print"/>
          <a:srcRect/>
          <a:stretch>
            <a:fillRect/>
          </a:stretch>
        </p:blipFill>
        <p:spPr bwMode="auto">
          <a:xfrm>
            <a:off x="6300192" y="3284984"/>
            <a:ext cx="2476619" cy="32403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lightboxImage" descr="http://www.magazine-templates.com/images/shop/kids/kids-03-300.jpg"/>
          <p:cNvPicPr/>
          <p:nvPr/>
        </p:nvPicPr>
        <p:blipFill>
          <a:blip r:embed="rId2" cstate="print"/>
          <a:srcRect/>
          <a:stretch>
            <a:fillRect/>
          </a:stretch>
        </p:blipFill>
        <p:spPr bwMode="auto">
          <a:xfrm>
            <a:off x="5868144" y="1052736"/>
            <a:ext cx="3096344" cy="4392488"/>
          </a:xfrm>
          <a:prstGeom prst="rect">
            <a:avLst/>
          </a:prstGeom>
          <a:noFill/>
          <a:ln w="9525">
            <a:noFill/>
            <a:miter lim="800000"/>
            <a:headEnd/>
            <a:tailEnd/>
          </a:ln>
        </p:spPr>
      </p:pic>
      <p:sp>
        <p:nvSpPr>
          <p:cNvPr id="2" name="Title 1"/>
          <p:cNvSpPr>
            <a:spLocks noGrp="1"/>
          </p:cNvSpPr>
          <p:nvPr>
            <p:ph type="title"/>
          </p:nvPr>
        </p:nvSpPr>
        <p:spPr/>
        <p:txBody>
          <a:bodyPr/>
          <a:lstStyle/>
          <a:p>
            <a:r>
              <a:rPr lang="en-NZ" sz="1600" dirty="0" smtClean="0">
                <a:solidFill>
                  <a:schemeClr val="accent1"/>
                </a:solidFill>
              </a:rPr>
              <a:t>Who are these Articles written for? (Target Audience). How can you tell? </a:t>
            </a:r>
            <a:br>
              <a:rPr lang="en-NZ" sz="1600" dirty="0" smtClean="0">
                <a:solidFill>
                  <a:schemeClr val="accent1"/>
                </a:solidFill>
              </a:rPr>
            </a:br>
            <a:r>
              <a:rPr lang="en-NZ" sz="1600" dirty="0" smtClean="0">
                <a:solidFill>
                  <a:schemeClr val="accent1"/>
                </a:solidFill>
              </a:rPr>
              <a:t>What are the article about? What do you like / dislike? </a:t>
            </a:r>
            <a:br>
              <a:rPr lang="en-NZ" sz="1600" dirty="0" smtClean="0">
                <a:solidFill>
                  <a:schemeClr val="accent1"/>
                </a:solidFill>
              </a:rPr>
            </a:br>
            <a:r>
              <a:rPr lang="en-NZ" sz="1600" dirty="0" smtClean="0">
                <a:solidFill>
                  <a:schemeClr val="accent1"/>
                </a:solidFill>
              </a:rPr>
              <a:t>How would you of improved these articles?</a:t>
            </a:r>
            <a:endParaRPr lang="en-NZ" sz="1600" dirty="0"/>
          </a:p>
        </p:txBody>
      </p:sp>
      <p:pic>
        <p:nvPicPr>
          <p:cNvPr id="4" name="lightboxImage" descr="http://www.magazine-templates.com/images/shop/kids/kids-01-300.jpg"/>
          <p:cNvPicPr>
            <a:picLocks noGrp="1"/>
          </p:cNvPicPr>
          <p:nvPr>
            <p:ph idx="1"/>
          </p:nvPr>
        </p:nvPicPr>
        <p:blipFill>
          <a:blip r:embed="rId3" cstate="print"/>
          <a:srcRect/>
          <a:stretch>
            <a:fillRect/>
          </a:stretch>
        </p:blipFill>
        <p:spPr bwMode="auto">
          <a:xfrm>
            <a:off x="539552" y="1340768"/>
            <a:ext cx="2857500" cy="3609975"/>
          </a:xfrm>
          <a:prstGeom prst="rect">
            <a:avLst/>
          </a:prstGeom>
          <a:noFill/>
          <a:ln w="9525">
            <a:noFill/>
            <a:miter lim="800000"/>
            <a:headEnd/>
            <a:tailEnd/>
          </a:ln>
        </p:spPr>
      </p:pic>
      <p:pic>
        <p:nvPicPr>
          <p:cNvPr id="5" name="lightboxImage" descr="http://www.magazine-templates.com/images/shop/kids/kids-02-300.jpg"/>
          <p:cNvPicPr/>
          <p:nvPr/>
        </p:nvPicPr>
        <p:blipFill>
          <a:blip r:embed="rId4" cstate="print"/>
          <a:srcRect/>
          <a:stretch>
            <a:fillRect/>
          </a:stretch>
        </p:blipFill>
        <p:spPr bwMode="auto">
          <a:xfrm>
            <a:off x="3275856" y="3068960"/>
            <a:ext cx="3168352" cy="3789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1600" dirty="0" smtClean="0">
                <a:solidFill>
                  <a:schemeClr val="accent1"/>
                </a:solidFill>
              </a:rPr>
              <a:t>Who are these Articles written for? (Target Audience). How can you tell? </a:t>
            </a:r>
            <a:br>
              <a:rPr lang="en-NZ" sz="1600" dirty="0" smtClean="0">
                <a:solidFill>
                  <a:schemeClr val="accent1"/>
                </a:solidFill>
              </a:rPr>
            </a:br>
            <a:r>
              <a:rPr lang="en-NZ" sz="1600" dirty="0" smtClean="0">
                <a:solidFill>
                  <a:schemeClr val="accent1"/>
                </a:solidFill>
              </a:rPr>
              <a:t>What are the article about? What do you like / dislike? </a:t>
            </a:r>
            <a:br>
              <a:rPr lang="en-NZ" sz="1600" dirty="0" smtClean="0">
                <a:solidFill>
                  <a:schemeClr val="accent1"/>
                </a:solidFill>
              </a:rPr>
            </a:br>
            <a:r>
              <a:rPr lang="en-NZ" sz="1600" dirty="0" smtClean="0">
                <a:solidFill>
                  <a:schemeClr val="accent1"/>
                </a:solidFill>
              </a:rPr>
              <a:t>How would you of improved these articles?</a:t>
            </a:r>
            <a:endParaRPr lang="en-NZ" sz="1600" dirty="0"/>
          </a:p>
        </p:txBody>
      </p:sp>
      <p:pic>
        <p:nvPicPr>
          <p:cNvPr id="4" name="lightboxImage" descr="http://www.magazine-templates.com/images/shop/kids/kids-04-300.jpg"/>
          <p:cNvPicPr>
            <a:picLocks noGrp="1"/>
          </p:cNvPicPr>
          <p:nvPr>
            <p:ph idx="1"/>
          </p:nvPr>
        </p:nvPicPr>
        <p:blipFill>
          <a:blip r:embed="rId2" cstate="print"/>
          <a:srcRect/>
          <a:stretch>
            <a:fillRect/>
          </a:stretch>
        </p:blipFill>
        <p:spPr bwMode="auto">
          <a:xfrm>
            <a:off x="3203848" y="1412776"/>
            <a:ext cx="3024336" cy="5194151"/>
          </a:xfrm>
          <a:prstGeom prst="rect">
            <a:avLst/>
          </a:prstGeom>
          <a:noFill/>
          <a:ln w="9525">
            <a:noFill/>
            <a:miter lim="800000"/>
            <a:headEnd/>
            <a:tailEnd/>
          </a:ln>
        </p:spPr>
      </p:pic>
      <p:pic>
        <p:nvPicPr>
          <p:cNvPr id="5" name="lightboxImage" descr="http://www.magazine-templates.com/images/shop/kids/kids-05-300.jpg"/>
          <p:cNvPicPr/>
          <p:nvPr/>
        </p:nvPicPr>
        <p:blipFill>
          <a:blip r:embed="rId3" cstate="print"/>
          <a:srcRect/>
          <a:stretch>
            <a:fillRect/>
          </a:stretch>
        </p:blipFill>
        <p:spPr bwMode="auto">
          <a:xfrm>
            <a:off x="179512" y="1628800"/>
            <a:ext cx="3096344" cy="5040560"/>
          </a:xfrm>
          <a:prstGeom prst="rect">
            <a:avLst/>
          </a:prstGeom>
          <a:noFill/>
          <a:ln w="9525">
            <a:noFill/>
            <a:miter lim="800000"/>
            <a:headEnd/>
            <a:tailEnd/>
          </a:ln>
        </p:spPr>
      </p:pic>
      <p:pic>
        <p:nvPicPr>
          <p:cNvPr id="6" name="lightboxImage" descr="http://www.magazine-templates.com/images/shop/kids/kids-06-300.jpg"/>
          <p:cNvPicPr/>
          <p:nvPr/>
        </p:nvPicPr>
        <p:blipFill>
          <a:blip r:embed="rId4" cstate="print"/>
          <a:srcRect/>
          <a:stretch>
            <a:fillRect/>
          </a:stretch>
        </p:blipFill>
        <p:spPr bwMode="auto">
          <a:xfrm>
            <a:off x="6012160" y="1124744"/>
            <a:ext cx="3131840" cy="5733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60648"/>
            <a:ext cx="7772400" cy="914400"/>
          </a:xfrm>
        </p:spPr>
        <p:txBody>
          <a:bodyPr/>
          <a:lstStyle/>
          <a:p>
            <a:r>
              <a:rPr lang="en-NZ" b="1" dirty="0" smtClean="0">
                <a:solidFill>
                  <a:schemeClr val="accent2">
                    <a:lumMod val="75000"/>
                  </a:schemeClr>
                </a:solidFill>
              </a:rPr>
              <a:t>Effective Article Writing - Do the Research First! </a:t>
            </a:r>
            <a:r>
              <a:rPr lang="en-NZ" b="1" dirty="0" smtClean="0"/>
              <a:t/>
            </a:r>
            <a:br>
              <a:rPr lang="en-NZ" b="1" dirty="0" smtClean="0"/>
            </a:br>
            <a:endParaRPr lang="en-NZ" dirty="0"/>
          </a:p>
        </p:txBody>
      </p:sp>
      <p:sp>
        <p:nvSpPr>
          <p:cNvPr id="3" name="Content Placeholder 2"/>
          <p:cNvSpPr>
            <a:spLocks noGrp="1"/>
          </p:cNvSpPr>
          <p:nvPr>
            <p:ph idx="1"/>
          </p:nvPr>
        </p:nvSpPr>
        <p:spPr>
          <a:xfrm>
            <a:off x="611560" y="1556792"/>
            <a:ext cx="8280920" cy="6696744"/>
          </a:xfrm>
          <a:ln>
            <a:solidFill>
              <a:schemeClr val="accent2">
                <a:lumMod val="20000"/>
                <a:lumOff val="80000"/>
              </a:schemeClr>
            </a:solidFill>
          </a:ln>
        </p:spPr>
        <p:txBody>
          <a:bodyPr>
            <a:normAutofit fontScale="62500" lnSpcReduction="20000"/>
          </a:bodyPr>
          <a:lstStyle/>
          <a:p>
            <a:r>
              <a:rPr lang="en-NZ" sz="2900" dirty="0" smtClean="0"/>
              <a:t>If you are going to spend your precious time </a:t>
            </a:r>
            <a:r>
              <a:rPr lang="en-NZ" sz="2900" dirty="0" smtClean="0"/>
              <a:t>writing articles , they </a:t>
            </a:r>
            <a:r>
              <a:rPr lang="en-NZ" sz="2900" dirty="0" smtClean="0"/>
              <a:t>must </a:t>
            </a:r>
            <a:r>
              <a:rPr lang="en-NZ" sz="2900" dirty="0" smtClean="0"/>
              <a:t>appeal to your </a:t>
            </a:r>
            <a:r>
              <a:rPr lang="en-NZ" sz="2900" dirty="0" smtClean="0"/>
              <a:t>potential </a:t>
            </a:r>
            <a:r>
              <a:rPr lang="en-NZ" sz="2900" dirty="0" smtClean="0"/>
              <a:t>readers.</a:t>
            </a:r>
          </a:p>
          <a:p>
            <a:pPr>
              <a:buNone/>
            </a:pPr>
            <a:r>
              <a:rPr lang="en-NZ" sz="2900" dirty="0" smtClean="0"/>
              <a:t>		- who are this readers</a:t>
            </a:r>
          </a:p>
          <a:p>
            <a:pPr marL="582930" indent="-514350">
              <a:buNone/>
            </a:pPr>
            <a:r>
              <a:rPr lang="en-NZ" sz="4100" b="1" dirty="0" smtClean="0">
                <a:solidFill>
                  <a:schemeClr val="accent2">
                    <a:lumMod val="75000"/>
                  </a:schemeClr>
                </a:solidFill>
              </a:rPr>
              <a:t>What </a:t>
            </a:r>
            <a:r>
              <a:rPr lang="en-NZ" sz="4100" b="1" dirty="0" smtClean="0">
                <a:solidFill>
                  <a:schemeClr val="accent2">
                    <a:lumMod val="75000"/>
                  </a:schemeClr>
                </a:solidFill>
              </a:rPr>
              <a:t>to do before writing your article</a:t>
            </a:r>
            <a:r>
              <a:rPr lang="en-NZ" sz="4100" b="1" dirty="0" smtClean="0">
                <a:solidFill>
                  <a:schemeClr val="accent2">
                    <a:lumMod val="75000"/>
                  </a:schemeClr>
                </a:solidFill>
              </a:rPr>
              <a:t>:</a:t>
            </a:r>
            <a:r>
              <a:rPr lang="en-NZ" sz="4100" b="1" dirty="0" smtClean="0"/>
              <a:t> </a:t>
            </a:r>
          </a:p>
          <a:p>
            <a:pPr marL="582930" indent="-514350">
              <a:buNone/>
            </a:pPr>
            <a:endParaRPr lang="en-NZ" sz="4100" b="1" dirty="0" smtClean="0"/>
          </a:p>
          <a:p>
            <a:pPr marL="582930" indent="-514350">
              <a:buFont typeface="+mj-lt"/>
              <a:buAutoNum type="arabicPeriod"/>
            </a:pPr>
            <a:r>
              <a:rPr lang="en-NZ" sz="2900" b="1" dirty="0" smtClean="0">
                <a:solidFill>
                  <a:schemeClr val="accent2">
                    <a:lumMod val="60000"/>
                    <a:lumOff val="40000"/>
                  </a:schemeClr>
                </a:solidFill>
              </a:rPr>
              <a:t>Choose </a:t>
            </a:r>
            <a:r>
              <a:rPr lang="en-NZ" sz="2900" b="1" dirty="0" smtClean="0">
                <a:solidFill>
                  <a:schemeClr val="accent2">
                    <a:lumMod val="60000"/>
                    <a:lumOff val="40000"/>
                  </a:schemeClr>
                </a:solidFill>
              </a:rPr>
              <a:t>a </a:t>
            </a:r>
            <a:r>
              <a:rPr lang="en-NZ" sz="2900" b="1" dirty="0" smtClean="0">
                <a:solidFill>
                  <a:schemeClr val="accent2">
                    <a:lumMod val="60000"/>
                    <a:lumOff val="40000"/>
                  </a:schemeClr>
                </a:solidFill>
              </a:rPr>
              <a:t>topic - </a:t>
            </a:r>
            <a:r>
              <a:rPr lang="en-NZ" sz="2900" dirty="0" smtClean="0"/>
              <a:t>Sometimes it's difficult to come up with a topic that you</a:t>
            </a:r>
            <a:br>
              <a:rPr lang="en-NZ" sz="2900" dirty="0" smtClean="0"/>
            </a:br>
            <a:r>
              <a:rPr lang="en-NZ" sz="2900" dirty="0" smtClean="0"/>
              <a:t>feel inspired to write about.</a:t>
            </a:r>
            <a:endParaRPr lang="en-NZ" sz="2900" b="1" dirty="0" smtClean="0"/>
          </a:p>
          <a:p>
            <a:pPr marL="582930" indent="-514350">
              <a:buFont typeface="+mj-lt"/>
              <a:buAutoNum type="arabicPeriod"/>
            </a:pPr>
            <a:r>
              <a:rPr lang="en-NZ" sz="2900" b="1" dirty="0" smtClean="0">
                <a:solidFill>
                  <a:schemeClr val="accent2">
                    <a:lumMod val="60000"/>
                    <a:lumOff val="40000"/>
                  </a:schemeClr>
                </a:solidFill>
              </a:rPr>
              <a:t>Keyword </a:t>
            </a:r>
            <a:r>
              <a:rPr lang="en-NZ" sz="2900" b="1" dirty="0" smtClean="0">
                <a:solidFill>
                  <a:schemeClr val="accent2">
                    <a:lumMod val="60000"/>
                    <a:lumOff val="40000"/>
                  </a:schemeClr>
                </a:solidFill>
              </a:rPr>
              <a:t>research –</a:t>
            </a:r>
            <a:r>
              <a:rPr lang="en-NZ" sz="2900" b="1" dirty="0" smtClean="0"/>
              <a:t> when you have decided on a topic, come up with some words that relate to your topic.</a:t>
            </a:r>
          </a:p>
          <a:p>
            <a:pPr marL="582930" indent="-514350">
              <a:buNone/>
            </a:pPr>
            <a:r>
              <a:rPr lang="en-NZ" sz="2900" dirty="0" smtClean="0"/>
              <a:t>	Use </a:t>
            </a:r>
            <a:r>
              <a:rPr lang="en-NZ" sz="2900" dirty="0" smtClean="0"/>
              <a:t>the keyword suggestion tool at </a:t>
            </a:r>
            <a:r>
              <a:rPr lang="en-NZ" sz="2900" dirty="0" smtClean="0">
                <a:hlinkClick r:id="rId3"/>
              </a:rPr>
              <a:t>http://www.digitalpoint.com/tools/suggestion/</a:t>
            </a:r>
            <a:r>
              <a:rPr lang="en-NZ" sz="2900" dirty="0" smtClean="0"/>
              <a:t> to find which words or phrases </a:t>
            </a:r>
            <a:r>
              <a:rPr lang="en-NZ" sz="2900" dirty="0" smtClean="0"/>
              <a:t>that are </a:t>
            </a:r>
            <a:r>
              <a:rPr lang="en-NZ" sz="2900" dirty="0" smtClean="0"/>
              <a:t>searched </a:t>
            </a:r>
            <a:r>
              <a:rPr lang="en-NZ" sz="2900" dirty="0" smtClean="0"/>
              <a:t>most </a:t>
            </a:r>
            <a:r>
              <a:rPr lang="en-NZ" sz="2900" dirty="0" smtClean="0"/>
              <a:t>often.</a:t>
            </a:r>
            <a:endParaRPr lang="en-NZ" sz="2900" b="1" dirty="0" smtClean="0"/>
          </a:p>
          <a:p>
            <a:pPr marL="582930" indent="-514350">
              <a:buNone/>
            </a:pPr>
            <a:r>
              <a:rPr lang="en-NZ" sz="2900" b="1" dirty="0" smtClean="0"/>
              <a:t>3.	</a:t>
            </a:r>
            <a:r>
              <a:rPr lang="en-NZ" sz="2900" b="1" dirty="0" smtClean="0">
                <a:solidFill>
                  <a:schemeClr val="accent2">
                    <a:lumMod val="60000"/>
                    <a:lumOff val="40000"/>
                  </a:schemeClr>
                </a:solidFill>
              </a:rPr>
              <a:t>Article </a:t>
            </a:r>
            <a:r>
              <a:rPr lang="en-NZ" sz="2900" b="1" dirty="0" smtClean="0">
                <a:solidFill>
                  <a:schemeClr val="accent2">
                    <a:lumMod val="60000"/>
                    <a:lumOff val="40000"/>
                  </a:schemeClr>
                </a:solidFill>
              </a:rPr>
              <a:t>length </a:t>
            </a:r>
            <a:r>
              <a:rPr lang="en-NZ" sz="2900" b="1" dirty="0" smtClean="0">
                <a:solidFill>
                  <a:schemeClr val="accent2">
                    <a:lumMod val="60000"/>
                    <a:lumOff val="40000"/>
                  </a:schemeClr>
                </a:solidFill>
              </a:rPr>
              <a:t> - </a:t>
            </a:r>
            <a:r>
              <a:rPr lang="en-NZ" sz="2900" dirty="0" smtClean="0"/>
              <a:t>begin with just writing out </a:t>
            </a:r>
            <a:r>
              <a:rPr lang="en-NZ" sz="2900" dirty="0" smtClean="0"/>
              <a:t>your article </a:t>
            </a:r>
            <a:r>
              <a:rPr lang="en-NZ" sz="2900" dirty="0" smtClean="0"/>
              <a:t>without worrying too much about the length. </a:t>
            </a:r>
            <a:r>
              <a:rPr lang="en-NZ" sz="2900" dirty="0" smtClean="0"/>
              <a:t>It's more </a:t>
            </a:r>
            <a:r>
              <a:rPr lang="en-NZ" sz="2900" dirty="0" smtClean="0"/>
              <a:t>important to let all your ideas flow out of your </a:t>
            </a:r>
            <a:r>
              <a:rPr lang="en-NZ" sz="2900" dirty="0" smtClean="0"/>
              <a:t>mind first</a:t>
            </a:r>
            <a:r>
              <a:rPr lang="en-NZ" sz="2900" dirty="0" smtClean="0"/>
              <a:t>. If you think it's getting too long split it up </a:t>
            </a:r>
            <a:r>
              <a:rPr lang="en-NZ" sz="2900" dirty="0" smtClean="0"/>
              <a:t>into two </a:t>
            </a:r>
            <a:r>
              <a:rPr lang="en-NZ" sz="2900" dirty="0" smtClean="0"/>
              <a:t>or more articles. It's often easier to write a </a:t>
            </a:r>
            <a:r>
              <a:rPr lang="en-NZ" sz="2900" dirty="0" smtClean="0"/>
              <a:t>short article </a:t>
            </a:r>
            <a:r>
              <a:rPr lang="en-NZ" sz="2900" dirty="0" smtClean="0"/>
              <a:t>of 500 words than one of 1000 words.</a:t>
            </a:r>
            <a:r>
              <a:rPr lang="en-NZ" sz="1700" dirty="0" smtClean="0"/>
              <a:t/>
            </a:r>
            <a:br>
              <a:rPr lang="en-NZ" sz="1700" dirty="0" smtClean="0"/>
            </a:br>
            <a:r>
              <a:rPr lang="en-NZ" sz="1100" dirty="0" smtClean="0"/>
              <a:t/>
            </a:r>
            <a:br>
              <a:rPr lang="en-NZ" sz="1100" dirty="0" smtClean="0"/>
            </a:br>
            <a:endParaRPr lang="en-NZ" sz="1500" b="1" dirty="0" smtClean="0"/>
          </a:p>
          <a:p>
            <a:pPr marL="582930" indent="-514350">
              <a:buNone/>
            </a:pPr>
            <a:endParaRPr lang="en-NZ" sz="1200" b="1" dirty="0" smtClean="0"/>
          </a:p>
          <a:p>
            <a:pPr marL="582930" indent="-514350">
              <a:buFont typeface="+mj-lt"/>
              <a:buAutoNum type="arabicPeriod"/>
            </a:pPr>
            <a:endParaRPr lang="en-NZ" sz="1200" b="1" dirty="0" smtClean="0"/>
          </a:p>
          <a:p>
            <a:pPr marL="582930" indent="-514350">
              <a:buNone/>
            </a:pPr>
            <a:r>
              <a:rPr lang="en-NZ" sz="1400" dirty="0" smtClean="0"/>
              <a:t>	</a:t>
            </a:r>
            <a:r>
              <a:rPr lang="en-NZ" sz="1400" dirty="0" smtClean="0"/>
              <a:t/>
            </a:r>
            <a:br>
              <a:rPr lang="en-NZ" sz="1400" dirty="0" smtClean="0"/>
            </a:br>
            <a:endParaRPr lang="en-NZ" sz="1400" dirty="0" smtClean="0"/>
          </a:p>
          <a:p>
            <a:pPr marL="582930" indent="-514350">
              <a:buNone/>
            </a:pPr>
            <a:r>
              <a:rPr lang="en-NZ" sz="1400" dirty="0" smtClean="0"/>
              <a:t/>
            </a:r>
            <a:br>
              <a:rPr lang="en-NZ" sz="1400" dirty="0" smtClean="0"/>
            </a:br>
            <a:r>
              <a:rPr lang="en-NZ" dirty="0" smtClean="0"/>
              <a:t/>
            </a:r>
            <a:br>
              <a:rPr lang="en-NZ" dirty="0" smtClean="0"/>
            </a:br>
            <a:r>
              <a:rPr lang="en-NZ" dirty="0" smtClean="0"/>
              <a:t/>
            </a:r>
            <a:br>
              <a:rPr lang="en-NZ" dirty="0" smtClean="0"/>
            </a:br>
            <a:endParaRPr lang="en-NZ"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lightboxImage" descr="http://www.magazine-templates.com/images/shop/kids/kids-08-300.jpg"/>
          <p:cNvPicPr/>
          <p:nvPr/>
        </p:nvPicPr>
        <p:blipFill>
          <a:blip r:embed="rId2" cstate="print"/>
          <a:srcRect/>
          <a:stretch>
            <a:fillRect/>
          </a:stretch>
        </p:blipFill>
        <p:spPr bwMode="auto">
          <a:xfrm>
            <a:off x="4716016" y="3645024"/>
            <a:ext cx="4427984" cy="3212976"/>
          </a:xfrm>
          <a:prstGeom prst="rect">
            <a:avLst/>
          </a:prstGeom>
          <a:noFill/>
          <a:ln w="9525">
            <a:noFill/>
            <a:miter lim="800000"/>
            <a:headEnd/>
            <a:tailEnd/>
          </a:ln>
        </p:spPr>
      </p:pic>
      <p:sp>
        <p:nvSpPr>
          <p:cNvPr id="2" name="Title 1"/>
          <p:cNvSpPr>
            <a:spLocks noGrp="1"/>
          </p:cNvSpPr>
          <p:nvPr>
            <p:ph type="title"/>
          </p:nvPr>
        </p:nvSpPr>
        <p:spPr/>
        <p:txBody>
          <a:bodyPr/>
          <a:lstStyle/>
          <a:p>
            <a:r>
              <a:rPr lang="en-NZ" sz="1600" dirty="0" smtClean="0">
                <a:solidFill>
                  <a:schemeClr val="accent1"/>
                </a:solidFill>
              </a:rPr>
              <a:t>Who are these Articles written for? (Target Audience). How can you tell? </a:t>
            </a:r>
            <a:br>
              <a:rPr lang="en-NZ" sz="1600" dirty="0" smtClean="0">
                <a:solidFill>
                  <a:schemeClr val="accent1"/>
                </a:solidFill>
              </a:rPr>
            </a:br>
            <a:r>
              <a:rPr lang="en-NZ" sz="1600" dirty="0" smtClean="0">
                <a:solidFill>
                  <a:schemeClr val="accent1"/>
                </a:solidFill>
              </a:rPr>
              <a:t>What are the article about? What do you like / dislike? </a:t>
            </a:r>
            <a:br>
              <a:rPr lang="en-NZ" sz="1600" dirty="0" smtClean="0">
                <a:solidFill>
                  <a:schemeClr val="accent1"/>
                </a:solidFill>
              </a:rPr>
            </a:br>
            <a:r>
              <a:rPr lang="en-NZ" sz="1600" dirty="0" smtClean="0">
                <a:solidFill>
                  <a:schemeClr val="accent1"/>
                </a:solidFill>
              </a:rPr>
              <a:t>How would you of improved these articles?</a:t>
            </a:r>
            <a:endParaRPr lang="en-NZ" sz="1600" dirty="0"/>
          </a:p>
        </p:txBody>
      </p:sp>
      <p:pic>
        <p:nvPicPr>
          <p:cNvPr id="4" name="lightboxImage" descr="http://www.magazine-templates.com/images/shop/kids/kids-07-300.jpg"/>
          <p:cNvPicPr>
            <a:picLocks noGrp="1"/>
          </p:cNvPicPr>
          <p:nvPr>
            <p:ph idx="1"/>
          </p:nvPr>
        </p:nvPicPr>
        <p:blipFill>
          <a:blip r:embed="rId3" cstate="print"/>
          <a:srcRect/>
          <a:stretch>
            <a:fillRect/>
          </a:stretch>
        </p:blipFill>
        <p:spPr bwMode="auto">
          <a:xfrm>
            <a:off x="395537" y="1484785"/>
            <a:ext cx="5472608" cy="30963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4"/>
                </a:solidFill>
              </a:rPr>
              <a:t>What's the Caption!!!</a:t>
            </a:r>
            <a:endParaRPr lang="en-NZ" dirty="0">
              <a:solidFill>
                <a:schemeClr val="accent4"/>
              </a:solidFill>
            </a:endParaRPr>
          </a:p>
        </p:txBody>
      </p:sp>
      <p:sp>
        <p:nvSpPr>
          <p:cNvPr id="3" name="Content Placeholder 2"/>
          <p:cNvSpPr>
            <a:spLocks noGrp="1"/>
          </p:cNvSpPr>
          <p:nvPr>
            <p:ph idx="1"/>
          </p:nvPr>
        </p:nvSpPr>
        <p:spPr/>
        <p:txBody>
          <a:bodyPr/>
          <a:lstStyle/>
          <a:p>
            <a:r>
              <a:rPr lang="en-NZ" dirty="0" smtClean="0"/>
              <a:t>I’m going to show you a picture and I want you to come up with a one line heading.</a:t>
            </a:r>
          </a:p>
          <a:p>
            <a:endParaRPr lang="en-NZ" dirty="0" smtClean="0"/>
          </a:p>
          <a:p>
            <a:r>
              <a:rPr lang="en-NZ" dirty="0" smtClean="0"/>
              <a:t>What is the first thing that comes into your mind.</a:t>
            </a:r>
            <a:endParaRPr lang="en-NZ"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4"/>
                </a:solidFill>
              </a:rPr>
              <a:t>What's the Caption!!!</a:t>
            </a:r>
            <a:endParaRPr lang="en-NZ" dirty="0"/>
          </a:p>
        </p:txBody>
      </p:sp>
      <p:pic>
        <p:nvPicPr>
          <p:cNvPr id="4" name="Content Placeholder 3" descr="untitled.bmp"/>
          <p:cNvPicPr>
            <a:picLocks noGrp="1" noChangeAspect="1"/>
          </p:cNvPicPr>
          <p:nvPr>
            <p:ph idx="1"/>
          </p:nvPr>
        </p:nvPicPr>
        <p:blipFill>
          <a:blip r:embed="rId3" cstate="print"/>
          <a:stretch>
            <a:fillRect/>
          </a:stretch>
        </p:blipFill>
        <p:spPr>
          <a:xfrm>
            <a:off x="395536" y="1182373"/>
            <a:ext cx="8577313" cy="5675627"/>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4"/>
                </a:solidFill>
              </a:rPr>
              <a:t>What's the Caption!!!</a:t>
            </a:r>
            <a:endParaRPr lang="en-NZ" dirty="0"/>
          </a:p>
        </p:txBody>
      </p:sp>
      <p:pic>
        <p:nvPicPr>
          <p:cNvPr id="4" name="Content Placeholder 3" descr="shrek_is_introduced_to_a_group_of_cure_kids_at_the_1440385074.jpg"/>
          <p:cNvPicPr>
            <a:picLocks noGrp="1" noChangeAspect="1"/>
          </p:cNvPicPr>
          <p:nvPr>
            <p:ph idx="1"/>
          </p:nvPr>
        </p:nvPicPr>
        <p:blipFill>
          <a:blip r:embed="rId3" cstate="print"/>
          <a:stretch>
            <a:fillRect/>
          </a:stretch>
        </p:blipFill>
        <p:spPr>
          <a:xfrm>
            <a:off x="899592" y="1124744"/>
            <a:ext cx="7381056" cy="5535792"/>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4"/>
                </a:solidFill>
              </a:rPr>
              <a:t>What's the Caption!!!</a:t>
            </a:r>
            <a:endParaRPr lang="en-NZ" dirty="0"/>
          </a:p>
        </p:txBody>
      </p:sp>
      <p:pic>
        <p:nvPicPr>
          <p:cNvPr id="4" name="Content Placeholder 3" descr="article-0-0C42C16D000005DC-624_634x466.jpg"/>
          <p:cNvPicPr>
            <a:picLocks noGrp="1" noChangeAspect="1"/>
          </p:cNvPicPr>
          <p:nvPr>
            <p:ph idx="1"/>
          </p:nvPr>
        </p:nvPicPr>
        <p:blipFill>
          <a:blip r:embed="rId3" cstate="print"/>
          <a:stretch>
            <a:fillRect/>
          </a:stretch>
        </p:blipFill>
        <p:spPr>
          <a:xfrm>
            <a:off x="1043608" y="1268760"/>
            <a:ext cx="7227169" cy="5312083"/>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rticle-1309449-0B0EB791000005DC-56_634x587.jpg"/>
          <p:cNvPicPr>
            <a:picLocks noGrp="1" noChangeAspect="1"/>
          </p:cNvPicPr>
          <p:nvPr>
            <p:ph idx="1"/>
          </p:nvPr>
        </p:nvPicPr>
        <p:blipFill>
          <a:blip r:embed="rId3" cstate="print"/>
          <a:stretch>
            <a:fillRect/>
          </a:stretch>
        </p:blipFill>
        <p:spPr>
          <a:xfrm>
            <a:off x="1403648" y="1124744"/>
            <a:ext cx="6010003" cy="5564467"/>
          </a:xfrm>
        </p:spPr>
      </p:pic>
      <p:sp>
        <p:nvSpPr>
          <p:cNvPr id="2" name="Title 1"/>
          <p:cNvSpPr>
            <a:spLocks noGrp="1"/>
          </p:cNvSpPr>
          <p:nvPr>
            <p:ph type="title"/>
          </p:nvPr>
        </p:nvSpPr>
        <p:spPr>
          <a:xfrm>
            <a:off x="899592" y="260648"/>
            <a:ext cx="7772400" cy="914400"/>
          </a:xfrm>
        </p:spPr>
        <p:txBody>
          <a:bodyPr/>
          <a:lstStyle/>
          <a:p>
            <a:r>
              <a:rPr lang="en-NZ" dirty="0" smtClean="0">
                <a:solidFill>
                  <a:schemeClr val="accent4"/>
                </a:solidFill>
              </a:rPr>
              <a:t>What's the Caption!!!</a:t>
            </a:r>
            <a:endParaRPr lang="en-NZ"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4"/>
                </a:solidFill>
              </a:rPr>
              <a:t>What's the Caption!!!</a:t>
            </a:r>
            <a:endParaRPr lang="en-NZ" dirty="0"/>
          </a:p>
        </p:txBody>
      </p:sp>
      <p:pic>
        <p:nvPicPr>
          <p:cNvPr id="4" name="Content Placeholder 3" descr="article-1267177514105-021BFFA200000578-778857_636x407.jpg"/>
          <p:cNvPicPr>
            <a:picLocks noGrp="1" noChangeAspect="1"/>
          </p:cNvPicPr>
          <p:nvPr>
            <p:ph idx="1"/>
          </p:nvPr>
        </p:nvPicPr>
        <p:blipFill>
          <a:blip r:embed="rId3" cstate="print"/>
          <a:stretch>
            <a:fillRect/>
          </a:stretch>
        </p:blipFill>
        <p:spPr>
          <a:xfrm>
            <a:off x="467544" y="1124744"/>
            <a:ext cx="8469795" cy="5420136"/>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4"/>
                </a:solidFill>
              </a:rPr>
              <a:t>What's the Caption!!!</a:t>
            </a:r>
            <a:endParaRPr lang="en-NZ" dirty="0"/>
          </a:p>
        </p:txBody>
      </p:sp>
      <p:pic>
        <p:nvPicPr>
          <p:cNvPr id="4" name="Content Placeholder 3" descr="best-nz-ski-snow-article.jpg"/>
          <p:cNvPicPr>
            <a:picLocks noGrp="1" noChangeAspect="1"/>
          </p:cNvPicPr>
          <p:nvPr>
            <p:ph idx="1"/>
          </p:nvPr>
        </p:nvPicPr>
        <p:blipFill>
          <a:blip r:embed="rId3" cstate="print"/>
          <a:stretch>
            <a:fillRect/>
          </a:stretch>
        </p:blipFill>
        <p:spPr>
          <a:xfrm>
            <a:off x="333648" y="1556792"/>
            <a:ext cx="8810352" cy="5301208"/>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8144" y="332656"/>
            <a:ext cx="2952328" cy="5904656"/>
          </a:xfrm>
        </p:spPr>
        <p:txBody>
          <a:bodyPr/>
          <a:lstStyle/>
          <a:p>
            <a:r>
              <a:rPr lang="en-NZ" dirty="0" smtClean="0">
                <a:solidFill>
                  <a:schemeClr val="accent5">
                    <a:lumMod val="75000"/>
                  </a:schemeClr>
                </a:solidFill>
              </a:rPr>
              <a:t>Example </a:t>
            </a:r>
            <a:br>
              <a:rPr lang="en-NZ" dirty="0" smtClean="0">
                <a:solidFill>
                  <a:schemeClr val="accent5">
                    <a:lumMod val="75000"/>
                  </a:schemeClr>
                </a:solidFill>
              </a:rPr>
            </a:br>
            <a:r>
              <a:rPr lang="en-NZ" dirty="0" smtClean="0">
                <a:solidFill>
                  <a:schemeClr val="accent5">
                    <a:lumMod val="75000"/>
                  </a:schemeClr>
                </a:solidFill>
              </a:rPr>
              <a:t/>
            </a:r>
            <a:br>
              <a:rPr lang="en-NZ" dirty="0" smtClean="0">
                <a:solidFill>
                  <a:schemeClr val="accent5">
                    <a:lumMod val="75000"/>
                  </a:schemeClr>
                </a:solidFill>
              </a:rPr>
            </a:br>
            <a:r>
              <a:rPr lang="en-NZ" dirty="0" smtClean="0">
                <a:solidFill>
                  <a:schemeClr val="accent5">
                    <a:lumMod val="75000"/>
                  </a:schemeClr>
                </a:solidFill>
              </a:rPr>
              <a:t>Templates</a:t>
            </a:r>
            <a:endParaRPr lang="en-NZ" dirty="0">
              <a:solidFill>
                <a:schemeClr val="accent5">
                  <a:lumMod val="75000"/>
                </a:schemeClr>
              </a:solidFill>
            </a:endParaRPr>
          </a:p>
        </p:txBody>
      </p:sp>
      <p:pic>
        <p:nvPicPr>
          <p:cNvPr id="4" name="il_fi" descr="http://www.extranewspapers.com/downloads/downloads%20article%20images/Word-Newspaper-Template-3_1.jpg"/>
          <p:cNvPicPr>
            <a:picLocks noGrp="1"/>
          </p:cNvPicPr>
          <p:nvPr>
            <p:ph idx="1"/>
          </p:nvPr>
        </p:nvPicPr>
        <p:blipFill>
          <a:blip r:embed="rId2" cstate="print"/>
          <a:srcRect/>
          <a:stretch>
            <a:fillRect/>
          </a:stretch>
        </p:blipFill>
        <p:spPr bwMode="auto">
          <a:xfrm>
            <a:off x="395536" y="0"/>
            <a:ext cx="525658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5" name="Picture 9" descr="newspaper1"/>
          <p:cNvPicPr>
            <a:picLocks noChangeAspect="1" noChangeArrowheads="1"/>
          </p:cNvPicPr>
          <p:nvPr/>
        </p:nvPicPr>
        <p:blipFill>
          <a:blip r:embed="rId3" cstate="print"/>
          <a:srcRect/>
          <a:stretch>
            <a:fillRect/>
          </a:stretch>
        </p:blipFill>
        <p:spPr bwMode="auto">
          <a:xfrm>
            <a:off x="15875" y="0"/>
            <a:ext cx="9139238" cy="6859588"/>
          </a:xfrm>
          <a:prstGeom prst="rect">
            <a:avLst/>
          </a:prstGeom>
          <a:noFill/>
        </p:spPr>
      </p:pic>
      <p:sp>
        <p:nvSpPr>
          <p:cNvPr id="19459" name="Text Box 3"/>
          <p:cNvSpPr txBox="1">
            <a:spLocks noChangeArrowheads="1"/>
          </p:cNvSpPr>
          <p:nvPr/>
        </p:nvSpPr>
        <p:spPr bwMode="auto">
          <a:xfrm>
            <a:off x="609600" y="2286000"/>
            <a:ext cx="7945438" cy="701675"/>
          </a:xfrm>
          <a:prstGeom prst="rect">
            <a:avLst/>
          </a:prstGeom>
          <a:noFill/>
          <a:ln w="9525">
            <a:noFill/>
            <a:miter lim="800000"/>
            <a:headEnd/>
            <a:tailEnd/>
          </a:ln>
        </p:spPr>
        <p:txBody>
          <a:bodyPr wrap="none">
            <a:spAutoFit/>
          </a:bodyPr>
          <a:lstStyle/>
          <a:p>
            <a:r>
              <a:rPr lang="en-US" sz="4000" b="1">
                <a:solidFill>
                  <a:srgbClr val="4C4C4C"/>
                </a:solidFill>
                <a:latin typeface="Arial" pitchFamily="34" charset="0"/>
              </a:rPr>
              <a:t>INSERT YOUR HEADLINE HERE</a:t>
            </a:r>
            <a:endParaRPr lang="en-US" sz="4000" b="1">
              <a:latin typeface="Arial" pitchFamily="34" charset="0"/>
            </a:endParaRPr>
          </a:p>
        </p:txBody>
      </p:sp>
      <p:sp>
        <p:nvSpPr>
          <p:cNvPr id="19460" name="Rectangle 4"/>
          <p:cNvSpPr>
            <a:spLocks noChangeArrowheads="1"/>
          </p:cNvSpPr>
          <p:nvPr/>
        </p:nvSpPr>
        <p:spPr bwMode="auto">
          <a:xfrm>
            <a:off x="685800" y="3048000"/>
            <a:ext cx="3733800" cy="3581400"/>
          </a:xfrm>
          <a:prstGeom prst="rect">
            <a:avLst/>
          </a:prstGeom>
          <a:solidFill>
            <a:schemeClr val="accent1"/>
          </a:solidFill>
          <a:ln w="9525">
            <a:solidFill>
              <a:schemeClr val="tx1"/>
            </a:solidFill>
            <a:miter lim="800000"/>
            <a:headEnd/>
            <a:tailEnd/>
          </a:ln>
        </p:spPr>
        <p:txBody>
          <a:bodyPr wrap="none" anchor="ctr"/>
          <a:lstStyle/>
          <a:p>
            <a:endParaRPr lang="en-NZ"/>
          </a:p>
        </p:txBody>
      </p:sp>
      <p:sp>
        <p:nvSpPr>
          <p:cNvPr id="19461" name="Text Box 5"/>
          <p:cNvSpPr txBox="1">
            <a:spLocks noChangeArrowheads="1"/>
          </p:cNvSpPr>
          <p:nvPr/>
        </p:nvSpPr>
        <p:spPr bwMode="auto">
          <a:xfrm>
            <a:off x="4800600" y="2971800"/>
            <a:ext cx="1905000" cy="457200"/>
          </a:xfrm>
          <a:prstGeom prst="rect">
            <a:avLst/>
          </a:prstGeom>
          <a:noFill/>
          <a:ln w="9525">
            <a:noFill/>
            <a:miter lim="800000"/>
            <a:headEnd/>
            <a:tailEnd/>
          </a:ln>
        </p:spPr>
        <p:txBody>
          <a:bodyPr>
            <a:spAutoFit/>
          </a:bodyPr>
          <a:lstStyle/>
          <a:p>
            <a:pPr>
              <a:spcBef>
                <a:spcPct val="50000"/>
              </a:spcBef>
            </a:pPr>
            <a:endParaRPr lang="en-GB">
              <a:latin typeface="Arial" pitchFamily="34" charset="0"/>
            </a:endParaRPr>
          </a:p>
        </p:txBody>
      </p:sp>
      <p:sp>
        <p:nvSpPr>
          <p:cNvPr id="19462" name="Text Box 6"/>
          <p:cNvSpPr txBox="1">
            <a:spLocks noChangeArrowheads="1"/>
          </p:cNvSpPr>
          <p:nvPr/>
        </p:nvSpPr>
        <p:spPr bwMode="auto">
          <a:xfrm>
            <a:off x="4648200" y="2971800"/>
            <a:ext cx="2133600" cy="3562350"/>
          </a:xfrm>
          <a:prstGeom prst="rect">
            <a:avLst/>
          </a:prstGeom>
          <a:noFill/>
          <a:ln w="9525">
            <a:noFill/>
            <a:miter lim="800000"/>
            <a:headEnd/>
            <a:tailEnd/>
          </a:ln>
        </p:spPr>
        <p:txBody>
          <a:bodyPr>
            <a:spAutoFit/>
          </a:bodyPr>
          <a:lstStyle/>
          <a:p>
            <a:pPr>
              <a:spcBef>
                <a:spcPct val="50000"/>
              </a:spcBef>
            </a:pPr>
            <a:r>
              <a:rPr lang="en-US" sz="1200" b="1">
                <a:solidFill>
                  <a:srgbClr val="FF6666"/>
                </a:solidFill>
                <a:latin typeface="Arial" pitchFamily="34" charset="0"/>
              </a:rPr>
              <a:t>Lorem Ipsum</a:t>
            </a:r>
            <a:r>
              <a:rPr lang="en-US" sz="1200">
                <a:solidFill>
                  <a:srgbClr val="4C4C4C"/>
                </a:solidFill>
                <a:latin typeface="Arial" pitchFamily="34" charset="0"/>
              </a:rPr>
              <a:t> In libris graecis appetere mea. At vim odio lorem omnes, pri id iuvaret partiendo. Vivendo menandri et sed. Lorem volumus blandit cu has.Sit cu alia porro fuisset. </a:t>
            </a:r>
          </a:p>
          <a:p>
            <a:pPr>
              <a:spcBef>
                <a:spcPct val="50000"/>
              </a:spcBef>
            </a:pPr>
            <a:r>
              <a:rPr lang="en-US" sz="1200">
                <a:solidFill>
                  <a:srgbClr val="4C4C4C"/>
                </a:solidFill>
                <a:latin typeface="Arial" pitchFamily="34" charset="0"/>
              </a:rPr>
              <a:t>Ea pro natum invidunt repudiandae, his et facilisis vituperatoribus. Mei eu ubique altera senserit, consul eripuit accusata has ne. </a:t>
            </a:r>
          </a:p>
          <a:p>
            <a:pPr>
              <a:spcBef>
                <a:spcPct val="50000"/>
              </a:spcBef>
            </a:pPr>
            <a:r>
              <a:rPr lang="en-US" sz="1200">
                <a:solidFill>
                  <a:srgbClr val="4C4C4C"/>
                </a:solidFill>
                <a:latin typeface="Arial" pitchFamily="34" charset="0"/>
              </a:rPr>
              <a:t>In libris graecis appetere mea. At vim odio lorem omnes, pri id iuvaret partiendo. Vivendo menandri et sed. </a:t>
            </a:r>
          </a:p>
        </p:txBody>
      </p:sp>
      <p:sp>
        <p:nvSpPr>
          <p:cNvPr id="19463" name="Text Box 7"/>
          <p:cNvSpPr txBox="1">
            <a:spLocks noChangeArrowheads="1"/>
          </p:cNvSpPr>
          <p:nvPr/>
        </p:nvSpPr>
        <p:spPr bwMode="auto">
          <a:xfrm>
            <a:off x="6705600" y="2971800"/>
            <a:ext cx="2133600" cy="3197225"/>
          </a:xfrm>
          <a:prstGeom prst="rect">
            <a:avLst/>
          </a:prstGeom>
          <a:noFill/>
          <a:ln w="9525">
            <a:noFill/>
            <a:miter lim="800000"/>
            <a:headEnd/>
            <a:tailEnd/>
          </a:ln>
        </p:spPr>
        <p:txBody>
          <a:bodyPr>
            <a:spAutoFit/>
          </a:bodyPr>
          <a:lstStyle/>
          <a:p>
            <a:pPr>
              <a:spcBef>
                <a:spcPct val="50000"/>
              </a:spcBef>
            </a:pPr>
            <a:r>
              <a:rPr lang="en-US" sz="1200">
                <a:solidFill>
                  <a:srgbClr val="4C4C4C"/>
                </a:solidFill>
                <a:latin typeface="Arial" pitchFamily="34" charset="0"/>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latin typeface="Arial" pitchFamily="34" charset="0"/>
              </a:rPr>
              <a:t>Ea pro natum invidunt repudiandae, his et facilisis vituperatoribus. Mei eu ubique altera senserit, consul eripuit accusata has ne. </a:t>
            </a:r>
          </a:p>
          <a:p>
            <a:pPr>
              <a:spcBef>
                <a:spcPct val="50000"/>
              </a:spcBef>
            </a:pPr>
            <a:r>
              <a:rPr lang="en-US" sz="1200">
                <a:solidFill>
                  <a:srgbClr val="4C4C4C"/>
                </a:solidFill>
                <a:latin typeface="Arial" pitchFamily="34" charset="0"/>
              </a:rPr>
              <a:t>Ea pro natum invidunt repudiandae, his et facilisis vituperatoribus. </a:t>
            </a:r>
          </a:p>
        </p:txBody>
      </p:sp>
      <p:pic>
        <p:nvPicPr>
          <p:cNvPr id="19464" name="Picture 8" descr="shadow"/>
          <p:cNvPicPr>
            <a:picLocks noChangeAspect="1" noChangeArrowheads="1"/>
          </p:cNvPicPr>
          <p:nvPr/>
        </p:nvPicPr>
        <p:blipFill>
          <a:blip r:embed="rId4" cstate="print"/>
          <a:srcRect/>
          <a:stretch>
            <a:fillRect/>
          </a:stretch>
        </p:blipFill>
        <p:spPr bwMode="auto">
          <a:xfrm>
            <a:off x="1022350" y="3187700"/>
            <a:ext cx="3168650" cy="3455988"/>
          </a:xfrm>
          <a:prstGeom prst="rect">
            <a:avLst/>
          </a:prstGeom>
          <a:noFill/>
        </p:spPr>
      </p:pic>
      <p:sp>
        <p:nvSpPr>
          <p:cNvPr id="19466" name="Text Box 10"/>
          <p:cNvSpPr txBox="1">
            <a:spLocks noChangeArrowheads="1"/>
          </p:cNvSpPr>
          <p:nvPr/>
        </p:nvSpPr>
        <p:spPr bwMode="auto">
          <a:xfrm>
            <a:off x="701675" y="692150"/>
            <a:ext cx="7769225" cy="1128713"/>
          </a:xfrm>
          <a:prstGeom prst="rect">
            <a:avLst/>
          </a:prstGeom>
          <a:noFill/>
          <a:ln w="9525">
            <a:noFill/>
            <a:miter lim="800000"/>
            <a:headEnd/>
            <a:tailEnd/>
          </a:ln>
          <a:effectLst/>
        </p:spPr>
        <p:txBody>
          <a:bodyPr wrap="none">
            <a:spAutoFit/>
          </a:bodyPr>
          <a:lstStyle/>
          <a:p>
            <a:r>
              <a:rPr lang="en-GB" sz="6800" b="1">
                <a:solidFill>
                  <a:srgbClr val="4C4C4C"/>
                </a:solidFill>
              </a:rPr>
              <a:t>THE DAILY NEWS</a:t>
            </a:r>
          </a:p>
        </p:txBody>
      </p:sp>
      <p:sp>
        <p:nvSpPr>
          <p:cNvPr id="19467" name="Text Box 11"/>
          <p:cNvSpPr txBox="1">
            <a:spLocks noChangeArrowheads="1"/>
          </p:cNvSpPr>
          <p:nvPr/>
        </p:nvSpPr>
        <p:spPr bwMode="auto">
          <a:xfrm>
            <a:off x="663575" y="1893888"/>
            <a:ext cx="1625600" cy="244475"/>
          </a:xfrm>
          <a:prstGeom prst="rect">
            <a:avLst/>
          </a:prstGeom>
          <a:noFill/>
          <a:ln w="9525">
            <a:noFill/>
            <a:miter lim="800000"/>
            <a:headEnd/>
            <a:tailEnd/>
          </a:ln>
          <a:effectLst/>
        </p:spPr>
        <p:txBody>
          <a:bodyPr wrap="none">
            <a:spAutoFit/>
          </a:bodyPr>
          <a:lstStyle/>
          <a:p>
            <a:r>
              <a:rPr lang="en-GB" sz="1000" b="1">
                <a:solidFill>
                  <a:srgbClr val="4C4C4C"/>
                </a:solidFill>
                <a:latin typeface="Arial Black" pitchFamily="34" charset="0"/>
              </a:rPr>
              <a:t>www.dailynews.com</a:t>
            </a:r>
          </a:p>
        </p:txBody>
      </p:sp>
      <p:sp>
        <p:nvSpPr>
          <p:cNvPr id="19468" name="Text Box 12"/>
          <p:cNvSpPr txBox="1">
            <a:spLocks noChangeArrowheads="1"/>
          </p:cNvSpPr>
          <p:nvPr/>
        </p:nvSpPr>
        <p:spPr bwMode="auto">
          <a:xfrm>
            <a:off x="3095625" y="1885950"/>
            <a:ext cx="3509963" cy="274638"/>
          </a:xfrm>
          <a:prstGeom prst="rect">
            <a:avLst/>
          </a:prstGeom>
          <a:noFill/>
          <a:ln w="9525">
            <a:noFill/>
            <a:miter lim="800000"/>
            <a:headEnd/>
            <a:tailEnd/>
          </a:ln>
          <a:effectLst/>
        </p:spPr>
        <p:txBody>
          <a:bodyPr wrap="none">
            <a:spAutoFit/>
          </a:bodyPr>
          <a:lstStyle/>
          <a:p>
            <a:r>
              <a:rPr lang="en-GB" sz="1200" b="1">
                <a:solidFill>
                  <a:srgbClr val="4C4C4C"/>
                </a:solidFill>
                <a:latin typeface="Arial Black" pitchFamily="34" charset="0"/>
              </a:rPr>
              <a:t>THE WORLD’S FAVOURITE NEWSPAPER</a:t>
            </a:r>
          </a:p>
        </p:txBody>
      </p:sp>
      <p:sp>
        <p:nvSpPr>
          <p:cNvPr id="19469" name="Text Box 13"/>
          <p:cNvSpPr txBox="1">
            <a:spLocks noChangeArrowheads="1"/>
          </p:cNvSpPr>
          <p:nvPr/>
        </p:nvSpPr>
        <p:spPr bwMode="auto">
          <a:xfrm>
            <a:off x="7567613" y="1903413"/>
            <a:ext cx="1036637" cy="244475"/>
          </a:xfrm>
          <a:prstGeom prst="rect">
            <a:avLst/>
          </a:prstGeom>
          <a:noFill/>
          <a:ln w="9525">
            <a:noFill/>
            <a:miter lim="800000"/>
            <a:headEnd/>
            <a:tailEnd/>
          </a:ln>
          <a:effectLst/>
        </p:spPr>
        <p:txBody>
          <a:bodyPr wrap="none">
            <a:spAutoFit/>
          </a:bodyPr>
          <a:lstStyle/>
          <a:p>
            <a:r>
              <a:rPr lang="en-GB" sz="1000" b="1">
                <a:solidFill>
                  <a:srgbClr val="4C4C4C"/>
                </a:solidFill>
                <a:latin typeface="Arial Black" pitchFamily="34" charset="0"/>
              </a:rPr>
              <a:t>- Since 1879</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chemeClr val="accent2"/>
                </a:solidFill>
              </a:rPr>
              <a:t>Effective Article Writing - How to Write an Article</a:t>
            </a:r>
            <a:r>
              <a:rPr lang="en-NZ" b="1" dirty="0" smtClean="0"/>
              <a:t/>
            </a:r>
            <a:br>
              <a:rPr lang="en-NZ" b="1" dirty="0" smtClean="0"/>
            </a:br>
            <a:endParaRPr lang="en-NZ" dirty="0"/>
          </a:p>
        </p:txBody>
      </p:sp>
      <p:sp>
        <p:nvSpPr>
          <p:cNvPr id="3" name="Content Placeholder 2"/>
          <p:cNvSpPr>
            <a:spLocks noGrp="1"/>
          </p:cNvSpPr>
          <p:nvPr>
            <p:ph idx="1"/>
          </p:nvPr>
        </p:nvSpPr>
        <p:spPr>
          <a:xfrm>
            <a:off x="914400" y="1783560"/>
            <a:ext cx="7772400" cy="5074440"/>
          </a:xfrm>
        </p:spPr>
        <p:txBody>
          <a:bodyPr>
            <a:noAutofit/>
          </a:bodyPr>
          <a:lstStyle/>
          <a:p>
            <a:pPr>
              <a:buNone/>
            </a:pPr>
            <a:r>
              <a:rPr lang="en-NZ" sz="1600" b="1" dirty="0" smtClean="0">
                <a:solidFill>
                  <a:schemeClr val="accent2">
                    <a:lumMod val="60000"/>
                    <a:lumOff val="40000"/>
                  </a:schemeClr>
                </a:solidFill>
              </a:rPr>
              <a:t>Create </a:t>
            </a:r>
            <a:r>
              <a:rPr lang="en-NZ" sz="1600" b="1" dirty="0" smtClean="0">
                <a:solidFill>
                  <a:schemeClr val="accent2">
                    <a:lumMod val="60000"/>
                    <a:lumOff val="40000"/>
                  </a:schemeClr>
                </a:solidFill>
              </a:rPr>
              <a:t>an outline for your </a:t>
            </a:r>
            <a:r>
              <a:rPr lang="en-NZ" sz="1600" b="1" dirty="0" smtClean="0">
                <a:solidFill>
                  <a:schemeClr val="accent2">
                    <a:lumMod val="60000"/>
                    <a:lumOff val="40000"/>
                  </a:schemeClr>
                </a:solidFill>
              </a:rPr>
              <a:t>article </a:t>
            </a:r>
            <a:r>
              <a:rPr lang="en-NZ" sz="1600" b="1" dirty="0" smtClean="0"/>
              <a:t>- </a:t>
            </a:r>
            <a:r>
              <a:rPr lang="en-NZ" sz="1600" dirty="0" smtClean="0"/>
              <a:t>Your </a:t>
            </a:r>
            <a:r>
              <a:rPr lang="en-NZ" sz="1600" dirty="0" smtClean="0"/>
              <a:t>article should include a headline, </a:t>
            </a:r>
            <a:r>
              <a:rPr lang="en-NZ" sz="1600" dirty="0" smtClean="0"/>
              <a:t>introduction</a:t>
            </a:r>
            <a:r>
              <a:rPr lang="en-NZ" sz="1600" dirty="0" smtClean="0"/>
              <a:t>, body</a:t>
            </a:r>
            <a:r>
              <a:rPr lang="en-NZ" sz="1600" dirty="0" smtClean="0"/>
              <a:t>, conclusion </a:t>
            </a:r>
            <a:r>
              <a:rPr lang="en-NZ" sz="1600" dirty="0" smtClean="0"/>
              <a:t>and resource box</a:t>
            </a:r>
            <a:r>
              <a:rPr lang="en-NZ" sz="1600" dirty="0" smtClean="0"/>
              <a:t>.</a:t>
            </a:r>
          </a:p>
          <a:p>
            <a:pPr>
              <a:buAutoNum type="arabicPeriod"/>
            </a:pPr>
            <a:r>
              <a:rPr lang="en-NZ" sz="1600" b="1" dirty="0" smtClean="0">
                <a:solidFill>
                  <a:schemeClr val="accent2">
                    <a:lumMod val="60000"/>
                    <a:lumOff val="40000"/>
                  </a:schemeClr>
                </a:solidFill>
              </a:rPr>
              <a:t>Headline</a:t>
            </a:r>
            <a:r>
              <a:rPr lang="en-NZ" sz="1600" dirty="0" smtClean="0">
                <a:solidFill>
                  <a:schemeClr val="accent2">
                    <a:lumMod val="60000"/>
                    <a:lumOff val="40000"/>
                  </a:schemeClr>
                </a:solidFill>
              </a:rPr>
              <a:t> </a:t>
            </a:r>
            <a:r>
              <a:rPr lang="en-NZ" sz="1600" dirty="0" smtClean="0"/>
              <a:t>- make this as catchy as possible because </a:t>
            </a:r>
            <a:r>
              <a:rPr lang="en-NZ" sz="1600" dirty="0" smtClean="0"/>
              <a:t>your reader </a:t>
            </a:r>
            <a:r>
              <a:rPr lang="en-NZ" sz="1600" dirty="0" smtClean="0"/>
              <a:t>will read this first then decide if he or she </a:t>
            </a:r>
            <a:r>
              <a:rPr lang="en-NZ" sz="1600" dirty="0" smtClean="0"/>
              <a:t>will continue </a:t>
            </a:r>
            <a:r>
              <a:rPr lang="en-NZ" sz="1600" dirty="0" smtClean="0"/>
              <a:t>reading the rest of the article. i.e</a:t>
            </a:r>
            <a:r>
              <a:rPr lang="en-NZ" sz="1600" dirty="0" smtClean="0"/>
              <a:t>.                                 </a:t>
            </a:r>
            <a:r>
              <a:rPr lang="en-US" sz="1600" dirty="0" smtClean="0"/>
              <a:t>Abraham, J. (</a:t>
            </a:r>
            <a:r>
              <a:rPr lang="en-US" sz="1600" dirty="0" err="1" smtClean="0"/>
              <a:t>n.d</a:t>
            </a:r>
            <a:r>
              <a:rPr lang="en-US" sz="1600" dirty="0" smtClean="0"/>
              <a:t>.). Retrieved 01 24, 2011, from The 100 Greatest Headlines Ever Written : </a:t>
            </a:r>
            <a:r>
              <a:rPr lang="en-US" sz="1600" dirty="0" smtClean="0">
                <a:hlinkClick r:id="rId3"/>
              </a:rPr>
              <a:t>http://</a:t>
            </a:r>
            <a:r>
              <a:rPr lang="en-US" sz="1600" dirty="0" smtClean="0">
                <a:hlinkClick r:id="rId3"/>
              </a:rPr>
              <a:t>www.abraham.com/articles/100_Greatest_Headlines_Ever_Written.html</a:t>
            </a:r>
            <a:r>
              <a:rPr lang="en-US" sz="1600" dirty="0" smtClean="0"/>
              <a:t>.</a:t>
            </a:r>
            <a:endParaRPr lang="en-NZ" sz="1600" dirty="0" smtClean="0"/>
          </a:p>
          <a:p>
            <a:pPr>
              <a:buAutoNum type="arabicPeriod"/>
            </a:pPr>
            <a:r>
              <a:rPr lang="en-NZ" sz="1600" b="1" dirty="0" smtClean="0">
                <a:solidFill>
                  <a:schemeClr val="accent2">
                    <a:lumMod val="60000"/>
                    <a:lumOff val="40000"/>
                  </a:schemeClr>
                </a:solidFill>
              </a:rPr>
              <a:t>Introduction</a:t>
            </a:r>
            <a:r>
              <a:rPr lang="en-NZ" sz="1600" dirty="0" smtClean="0">
                <a:solidFill>
                  <a:schemeClr val="accent2">
                    <a:lumMod val="60000"/>
                    <a:lumOff val="40000"/>
                  </a:schemeClr>
                </a:solidFill>
              </a:rPr>
              <a:t> </a:t>
            </a:r>
            <a:r>
              <a:rPr lang="en-NZ" sz="1600" dirty="0" smtClean="0"/>
              <a:t>- introduce the problem you will be </a:t>
            </a:r>
            <a:r>
              <a:rPr lang="en-NZ" sz="1600" dirty="0" smtClean="0"/>
              <a:t>discussing  in </a:t>
            </a:r>
            <a:r>
              <a:rPr lang="en-NZ" sz="1600" dirty="0" smtClean="0"/>
              <a:t>your article or write a short story of your </a:t>
            </a:r>
            <a:r>
              <a:rPr lang="en-NZ" sz="1600" dirty="0" smtClean="0"/>
              <a:t>experience with </a:t>
            </a:r>
            <a:r>
              <a:rPr lang="en-NZ" sz="1600" dirty="0" smtClean="0"/>
              <a:t>the problem. </a:t>
            </a:r>
            <a:endParaRPr lang="en-NZ" sz="1600" dirty="0" smtClean="0"/>
          </a:p>
          <a:p>
            <a:pPr>
              <a:buAutoNum type="arabicPeriod"/>
            </a:pPr>
            <a:r>
              <a:rPr lang="en-NZ" sz="1600" b="1" dirty="0" smtClean="0">
                <a:solidFill>
                  <a:schemeClr val="accent2">
                    <a:lumMod val="60000"/>
                    <a:lumOff val="40000"/>
                  </a:schemeClr>
                </a:solidFill>
              </a:rPr>
              <a:t>Body</a:t>
            </a:r>
            <a:r>
              <a:rPr lang="en-NZ" sz="1600" dirty="0" smtClean="0"/>
              <a:t> </a:t>
            </a:r>
            <a:r>
              <a:rPr lang="en-NZ" sz="1600" dirty="0" smtClean="0"/>
              <a:t>- discuss all the solutions to the problem </a:t>
            </a:r>
            <a:r>
              <a:rPr lang="en-NZ" sz="1600" dirty="0" smtClean="0"/>
              <a:t>you outlined </a:t>
            </a:r>
            <a:r>
              <a:rPr lang="en-NZ" sz="1600" dirty="0" smtClean="0"/>
              <a:t>in the introduction. Break up each point </a:t>
            </a:r>
            <a:r>
              <a:rPr lang="en-NZ" sz="1600" dirty="0" smtClean="0"/>
              <a:t>into separate </a:t>
            </a:r>
            <a:r>
              <a:rPr lang="en-NZ" sz="1600" dirty="0" smtClean="0"/>
              <a:t>paragraphs and keep them to about 5 lines. You </a:t>
            </a:r>
            <a:r>
              <a:rPr lang="en-NZ" sz="1600" dirty="0" smtClean="0"/>
              <a:t>may want </a:t>
            </a:r>
            <a:r>
              <a:rPr lang="en-NZ" sz="1600" dirty="0" smtClean="0"/>
              <a:t>to create a sub-heading for each point. This makes </a:t>
            </a:r>
            <a:r>
              <a:rPr lang="en-NZ" sz="1600" dirty="0" smtClean="0"/>
              <a:t>it easier </a:t>
            </a:r>
            <a:r>
              <a:rPr lang="en-NZ" sz="1600" dirty="0" smtClean="0"/>
              <a:t>to read as most people </a:t>
            </a:r>
            <a:r>
              <a:rPr lang="en-NZ" sz="1600" dirty="0" smtClean="0"/>
              <a:t> will </a:t>
            </a:r>
            <a:r>
              <a:rPr lang="en-NZ" sz="1600" dirty="0" smtClean="0"/>
              <a:t>scan your article </a:t>
            </a:r>
            <a:r>
              <a:rPr lang="en-NZ" sz="1600" dirty="0" smtClean="0"/>
              <a:t>when reading it.</a:t>
            </a:r>
          </a:p>
          <a:p>
            <a:pPr>
              <a:buAutoNum type="arabicPeriod"/>
            </a:pPr>
            <a:r>
              <a:rPr lang="en-NZ" sz="1600" b="1" dirty="0" smtClean="0">
                <a:solidFill>
                  <a:schemeClr val="accent2">
                    <a:lumMod val="60000"/>
                    <a:lumOff val="40000"/>
                  </a:schemeClr>
                </a:solidFill>
              </a:rPr>
              <a:t>Conclusion</a:t>
            </a:r>
            <a:r>
              <a:rPr lang="en-NZ" sz="1600" dirty="0" smtClean="0">
                <a:solidFill>
                  <a:schemeClr val="accent2">
                    <a:lumMod val="60000"/>
                    <a:lumOff val="40000"/>
                  </a:schemeClr>
                </a:solidFill>
              </a:rPr>
              <a:t> </a:t>
            </a:r>
            <a:r>
              <a:rPr lang="en-NZ" sz="1600" dirty="0" smtClean="0"/>
              <a:t>- this should include a brief summary of </a:t>
            </a:r>
            <a:r>
              <a:rPr lang="en-NZ" sz="1600" dirty="0" smtClean="0"/>
              <a:t>your article </a:t>
            </a:r>
            <a:r>
              <a:rPr lang="en-NZ" sz="1600" dirty="0" smtClean="0"/>
              <a:t>and a call for the </a:t>
            </a:r>
            <a:r>
              <a:rPr lang="en-NZ" sz="1600" dirty="0" smtClean="0"/>
              <a:t>reader </a:t>
            </a:r>
            <a:r>
              <a:rPr lang="en-NZ" sz="1600" dirty="0" smtClean="0"/>
              <a:t>to take action. i.e. "</a:t>
            </a:r>
            <a:r>
              <a:rPr lang="en-NZ" sz="1600" dirty="0" smtClean="0"/>
              <a:t>Be sure </a:t>
            </a:r>
            <a:r>
              <a:rPr lang="en-NZ" sz="1600" dirty="0" smtClean="0"/>
              <a:t>to include article marketing as one of the top</a:t>
            </a:r>
            <a:br>
              <a:rPr lang="en-NZ" sz="1600" dirty="0" smtClean="0"/>
            </a:br>
            <a:r>
              <a:rPr lang="en-NZ" sz="1600" dirty="0" smtClean="0"/>
              <a:t>strategies for promoting </a:t>
            </a:r>
            <a:r>
              <a:rPr lang="en-NZ" sz="1600" dirty="0" smtClean="0"/>
              <a:t>. i.e. It's </a:t>
            </a:r>
            <a:r>
              <a:rPr lang="en-NZ" sz="1600" dirty="0" smtClean="0"/>
              <a:t>a </a:t>
            </a:r>
            <a:r>
              <a:rPr lang="en-NZ" sz="1600" dirty="0" smtClean="0"/>
              <a:t>self generating </a:t>
            </a:r>
            <a:r>
              <a:rPr lang="en-NZ" sz="1600" dirty="0" smtClean="0"/>
              <a:t>marketing machine that produces a constant </a:t>
            </a:r>
            <a:r>
              <a:rPr lang="en-NZ" sz="1600" dirty="0" smtClean="0"/>
              <a:t>flow of </a:t>
            </a:r>
            <a:r>
              <a:rPr lang="en-NZ" sz="1600" dirty="0" smtClean="0"/>
              <a:t>visitors".</a:t>
            </a:r>
            <a:br>
              <a:rPr lang="en-NZ" sz="1600" dirty="0" smtClean="0"/>
            </a:br>
            <a:r>
              <a:rPr lang="en-NZ" sz="1600" dirty="0" smtClean="0"/>
              <a:t/>
            </a:r>
            <a:br>
              <a:rPr lang="en-NZ" sz="1600" dirty="0" smtClean="0"/>
            </a:br>
            <a:endParaRPr lang="en-NZ" sz="16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1" name="Picture 9" descr="newspaperold"/>
          <p:cNvPicPr>
            <a:picLocks noChangeAspect="1" noChangeArrowheads="1"/>
          </p:cNvPicPr>
          <p:nvPr/>
        </p:nvPicPr>
        <p:blipFill>
          <a:blip r:embed="rId3" cstate="print"/>
          <a:srcRect/>
          <a:stretch>
            <a:fillRect/>
          </a:stretch>
        </p:blipFill>
        <p:spPr bwMode="auto">
          <a:xfrm>
            <a:off x="-125413" y="-85725"/>
            <a:ext cx="9396413" cy="7029450"/>
          </a:xfrm>
          <a:prstGeom prst="rect">
            <a:avLst/>
          </a:prstGeom>
          <a:solidFill>
            <a:srgbClr val="E6E6E6"/>
          </a:solidFill>
        </p:spPr>
      </p:pic>
      <p:sp>
        <p:nvSpPr>
          <p:cNvPr id="3075" name="Text Box 3"/>
          <p:cNvSpPr txBox="1">
            <a:spLocks noChangeArrowheads="1"/>
          </p:cNvSpPr>
          <p:nvPr/>
        </p:nvSpPr>
        <p:spPr bwMode="auto">
          <a:xfrm>
            <a:off x="609600" y="2309813"/>
            <a:ext cx="8102600" cy="701675"/>
          </a:xfrm>
          <a:prstGeom prst="rect">
            <a:avLst/>
          </a:prstGeom>
          <a:noFill/>
          <a:ln w="9525">
            <a:noFill/>
            <a:miter lim="800000"/>
            <a:headEnd/>
            <a:tailEnd/>
          </a:ln>
        </p:spPr>
        <p:txBody>
          <a:bodyPr wrap="none">
            <a:spAutoFit/>
          </a:bodyPr>
          <a:lstStyle/>
          <a:p>
            <a:r>
              <a:rPr lang="en-US" sz="4000" b="1">
                <a:solidFill>
                  <a:srgbClr val="4C4C4C"/>
                </a:solidFill>
              </a:rPr>
              <a:t>INSERT YOUR HEADLINE HERE</a:t>
            </a:r>
            <a:endParaRPr lang="en-US" sz="4000" b="1"/>
          </a:p>
        </p:txBody>
      </p:sp>
      <p:sp>
        <p:nvSpPr>
          <p:cNvPr id="3076" name="Rectangle 4"/>
          <p:cNvSpPr>
            <a:spLocks noChangeArrowheads="1"/>
          </p:cNvSpPr>
          <p:nvPr/>
        </p:nvSpPr>
        <p:spPr bwMode="auto">
          <a:xfrm>
            <a:off x="685800" y="3048000"/>
            <a:ext cx="3733800" cy="3581400"/>
          </a:xfrm>
          <a:prstGeom prst="rect">
            <a:avLst/>
          </a:prstGeom>
          <a:solidFill>
            <a:srgbClr val="CFC6AD"/>
          </a:solidFill>
          <a:ln w="9525">
            <a:solidFill>
              <a:schemeClr val="tx1"/>
            </a:solidFill>
            <a:miter lim="800000"/>
            <a:headEnd/>
            <a:tailEnd/>
          </a:ln>
        </p:spPr>
        <p:txBody>
          <a:bodyPr wrap="none" anchor="ctr"/>
          <a:lstStyle/>
          <a:p>
            <a:endParaRPr lang="en-NZ"/>
          </a:p>
        </p:txBody>
      </p:sp>
      <p:sp>
        <p:nvSpPr>
          <p:cNvPr id="3077" name="Text Box 5"/>
          <p:cNvSpPr txBox="1">
            <a:spLocks noChangeArrowheads="1"/>
          </p:cNvSpPr>
          <p:nvPr/>
        </p:nvSpPr>
        <p:spPr bwMode="auto">
          <a:xfrm>
            <a:off x="4800600" y="2971800"/>
            <a:ext cx="1905000" cy="457200"/>
          </a:xfrm>
          <a:prstGeom prst="rect">
            <a:avLst/>
          </a:prstGeom>
          <a:noFill/>
          <a:ln w="9525">
            <a:noFill/>
            <a:miter lim="800000"/>
            <a:headEnd/>
            <a:tailEnd/>
          </a:ln>
        </p:spPr>
        <p:txBody>
          <a:bodyPr>
            <a:spAutoFit/>
          </a:bodyPr>
          <a:lstStyle/>
          <a:p>
            <a:pPr>
              <a:spcBef>
                <a:spcPct val="50000"/>
              </a:spcBef>
            </a:pPr>
            <a:endParaRPr lang="en-GB">
              <a:latin typeface="Arial" pitchFamily="34" charset="0"/>
            </a:endParaRPr>
          </a:p>
        </p:txBody>
      </p:sp>
      <p:sp>
        <p:nvSpPr>
          <p:cNvPr id="3078" name="Text Box 6"/>
          <p:cNvSpPr txBox="1">
            <a:spLocks noChangeArrowheads="1"/>
          </p:cNvSpPr>
          <p:nvPr/>
        </p:nvSpPr>
        <p:spPr bwMode="auto">
          <a:xfrm>
            <a:off x="4648200" y="2971800"/>
            <a:ext cx="2133600" cy="3744913"/>
          </a:xfrm>
          <a:prstGeom prst="rect">
            <a:avLst/>
          </a:prstGeom>
          <a:noFill/>
          <a:ln w="9525">
            <a:noFill/>
            <a:miter lim="800000"/>
            <a:headEnd/>
            <a:tailEnd/>
          </a:ln>
        </p:spPr>
        <p:txBody>
          <a:bodyPr>
            <a:spAutoFit/>
          </a:bodyPr>
          <a:lstStyle/>
          <a:p>
            <a:pPr>
              <a:spcBef>
                <a:spcPct val="50000"/>
              </a:spcBef>
            </a:pPr>
            <a:r>
              <a:rPr lang="en-US" b="1">
                <a:solidFill>
                  <a:srgbClr val="4C4C4C"/>
                </a:solidFill>
              </a:rPr>
              <a:t>Lorem ipsum</a:t>
            </a:r>
            <a:r>
              <a:rPr lang="en-US" sz="1200">
                <a:solidFill>
                  <a:srgbClr val="4C4C4C"/>
                </a:solidFill>
              </a:rPr>
              <a:t> </a:t>
            </a:r>
          </a:p>
          <a:p>
            <a:pPr>
              <a:spcBef>
                <a:spcPct val="50000"/>
              </a:spcBef>
            </a:pPr>
            <a:r>
              <a:rPr 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endParaRPr lang="en-US" b="1">
              <a:solidFill>
                <a:srgbClr val="4383B4"/>
              </a:solidFill>
              <a:latin typeface="Arial" pitchFamily="34" charset="0"/>
            </a:endParaRPr>
          </a:p>
        </p:txBody>
      </p:sp>
      <p:sp>
        <p:nvSpPr>
          <p:cNvPr id="3079" name="Text Box 7"/>
          <p:cNvSpPr txBox="1">
            <a:spLocks noChangeArrowheads="1"/>
          </p:cNvSpPr>
          <p:nvPr/>
        </p:nvSpPr>
        <p:spPr bwMode="auto">
          <a:xfrm>
            <a:off x="6705600" y="3036888"/>
            <a:ext cx="2133600" cy="3287712"/>
          </a:xfrm>
          <a:prstGeom prst="rect">
            <a:avLst/>
          </a:prstGeom>
          <a:noFill/>
          <a:ln w="9525">
            <a:noFill/>
            <a:miter lim="800000"/>
            <a:headEnd/>
            <a:tailEnd/>
          </a:ln>
        </p:spPr>
        <p:txBody>
          <a:bodyPr>
            <a:spAutoFit/>
          </a:bodyPr>
          <a:lstStyle/>
          <a:p>
            <a:pPr>
              <a:spcBef>
                <a:spcPct val="50000"/>
              </a:spcBef>
            </a:pPr>
            <a:r>
              <a:rPr 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p>
        </p:txBody>
      </p:sp>
      <p:pic>
        <p:nvPicPr>
          <p:cNvPr id="3080" name="Picture 8" descr="shadow"/>
          <p:cNvPicPr>
            <a:picLocks noChangeAspect="1" noChangeArrowheads="1"/>
          </p:cNvPicPr>
          <p:nvPr/>
        </p:nvPicPr>
        <p:blipFill>
          <a:blip r:embed="rId4" cstate="print"/>
          <a:srcRect/>
          <a:stretch>
            <a:fillRect/>
          </a:stretch>
        </p:blipFill>
        <p:spPr bwMode="auto">
          <a:xfrm>
            <a:off x="1022350" y="3187700"/>
            <a:ext cx="3168650" cy="3455988"/>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3" name="Picture 9" descr="newspaper2"/>
          <p:cNvPicPr>
            <a:picLocks noChangeAspect="1" noChangeArrowheads="1"/>
          </p:cNvPicPr>
          <p:nvPr/>
        </p:nvPicPr>
        <p:blipFill>
          <a:blip r:embed="rId3" cstate="print"/>
          <a:srcRect/>
          <a:stretch>
            <a:fillRect/>
          </a:stretch>
        </p:blipFill>
        <p:spPr bwMode="auto">
          <a:xfrm>
            <a:off x="-123825" y="-84138"/>
            <a:ext cx="9393238" cy="7027863"/>
          </a:xfrm>
          <a:prstGeom prst="rect">
            <a:avLst/>
          </a:prstGeom>
          <a:noFill/>
        </p:spPr>
      </p:pic>
      <p:sp>
        <p:nvSpPr>
          <p:cNvPr id="21507" name="Text Box 3"/>
          <p:cNvSpPr txBox="1">
            <a:spLocks noChangeArrowheads="1"/>
          </p:cNvSpPr>
          <p:nvPr/>
        </p:nvSpPr>
        <p:spPr bwMode="auto">
          <a:xfrm>
            <a:off x="609600" y="2309813"/>
            <a:ext cx="8102600" cy="701675"/>
          </a:xfrm>
          <a:prstGeom prst="rect">
            <a:avLst/>
          </a:prstGeom>
          <a:noFill/>
          <a:ln w="9525">
            <a:noFill/>
            <a:miter lim="800000"/>
            <a:headEnd/>
            <a:tailEnd/>
          </a:ln>
        </p:spPr>
        <p:txBody>
          <a:bodyPr wrap="none">
            <a:spAutoFit/>
          </a:bodyPr>
          <a:lstStyle/>
          <a:p>
            <a:r>
              <a:rPr lang="en-US" sz="4000" b="1">
                <a:solidFill>
                  <a:srgbClr val="4C4C4C"/>
                </a:solidFill>
              </a:rPr>
              <a:t>INSERT YOUR HEADLINE HERE</a:t>
            </a:r>
            <a:endParaRPr lang="en-US" sz="4000" b="1"/>
          </a:p>
        </p:txBody>
      </p:sp>
      <p:sp>
        <p:nvSpPr>
          <p:cNvPr id="21508" name="Rectangle 4"/>
          <p:cNvSpPr>
            <a:spLocks noChangeArrowheads="1"/>
          </p:cNvSpPr>
          <p:nvPr/>
        </p:nvSpPr>
        <p:spPr bwMode="auto">
          <a:xfrm>
            <a:off x="685800" y="3048000"/>
            <a:ext cx="3733800" cy="3581400"/>
          </a:xfrm>
          <a:prstGeom prst="rect">
            <a:avLst/>
          </a:prstGeom>
          <a:solidFill>
            <a:srgbClr val="CFC6AD"/>
          </a:solidFill>
          <a:ln w="9525">
            <a:solidFill>
              <a:schemeClr val="tx1"/>
            </a:solidFill>
            <a:miter lim="800000"/>
            <a:headEnd/>
            <a:tailEnd/>
          </a:ln>
        </p:spPr>
        <p:txBody>
          <a:bodyPr wrap="none" anchor="ctr"/>
          <a:lstStyle/>
          <a:p>
            <a:endParaRPr lang="en-NZ"/>
          </a:p>
        </p:txBody>
      </p:sp>
      <p:sp>
        <p:nvSpPr>
          <p:cNvPr id="21509" name="Text Box 5"/>
          <p:cNvSpPr txBox="1">
            <a:spLocks noChangeArrowheads="1"/>
          </p:cNvSpPr>
          <p:nvPr/>
        </p:nvSpPr>
        <p:spPr bwMode="auto">
          <a:xfrm>
            <a:off x="4800600" y="2971800"/>
            <a:ext cx="1905000" cy="457200"/>
          </a:xfrm>
          <a:prstGeom prst="rect">
            <a:avLst/>
          </a:prstGeom>
          <a:noFill/>
          <a:ln w="9525">
            <a:noFill/>
            <a:miter lim="800000"/>
            <a:headEnd/>
            <a:tailEnd/>
          </a:ln>
        </p:spPr>
        <p:txBody>
          <a:bodyPr>
            <a:spAutoFit/>
          </a:bodyPr>
          <a:lstStyle/>
          <a:p>
            <a:pPr>
              <a:spcBef>
                <a:spcPct val="50000"/>
              </a:spcBef>
            </a:pPr>
            <a:endParaRPr lang="en-GB">
              <a:latin typeface="Arial" pitchFamily="34" charset="0"/>
            </a:endParaRPr>
          </a:p>
        </p:txBody>
      </p:sp>
      <p:sp>
        <p:nvSpPr>
          <p:cNvPr id="21510" name="Text Box 6"/>
          <p:cNvSpPr txBox="1">
            <a:spLocks noChangeArrowheads="1"/>
          </p:cNvSpPr>
          <p:nvPr/>
        </p:nvSpPr>
        <p:spPr bwMode="auto">
          <a:xfrm>
            <a:off x="4648200" y="2971800"/>
            <a:ext cx="2133600" cy="3744913"/>
          </a:xfrm>
          <a:prstGeom prst="rect">
            <a:avLst/>
          </a:prstGeom>
          <a:noFill/>
          <a:ln w="9525">
            <a:noFill/>
            <a:miter lim="800000"/>
            <a:headEnd/>
            <a:tailEnd/>
          </a:ln>
        </p:spPr>
        <p:txBody>
          <a:bodyPr>
            <a:spAutoFit/>
          </a:bodyPr>
          <a:lstStyle/>
          <a:p>
            <a:pPr>
              <a:spcBef>
                <a:spcPct val="50000"/>
              </a:spcBef>
            </a:pPr>
            <a:r>
              <a:rPr lang="en-US" b="1">
                <a:solidFill>
                  <a:srgbClr val="4C4C4C"/>
                </a:solidFill>
              </a:rPr>
              <a:t>Lorem ipsum</a:t>
            </a:r>
            <a:r>
              <a:rPr lang="en-US" sz="1200">
                <a:solidFill>
                  <a:srgbClr val="4C4C4C"/>
                </a:solidFill>
              </a:rPr>
              <a:t> </a:t>
            </a:r>
          </a:p>
          <a:p>
            <a:pPr>
              <a:spcBef>
                <a:spcPct val="50000"/>
              </a:spcBef>
            </a:pPr>
            <a:r>
              <a:rPr 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endParaRPr lang="en-US" b="1">
              <a:solidFill>
                <a:srgbClr val="4383B4"/>
              </a:solidFill>
              <a:latin typeface="Arial" pitchFamily="34" charset="0"/>
            </a:endParaRPr>
          </a:p>
        </p:txBody>
      </p:sp>
      <p:sp>
        <p:nvSpPr>
          <p:cNvPr id="21511" name="Text Box 7"/>
          <p:cNvSpPr txBox="1">
            <a:spLocks noChangeArrowheads="1"/>
          </p:cNvSpPr>
          <p:nvPr/>
        </p:nvSpPr>
        <p:spPr bwMode="auto">
          <a:xfrm>
            <a:off x="6705600" y="3036888"/>
            <a:ext cx="2133600" cy="3287712"/>
          </a:xfrm>
          <a:prstGeom prst="rect">
            <a:avLst/>
          </a:prstGeom>
          <a:noFill/>
          <a:ln w="9525">
            <a:noFill/>
            <a:miter lim="800000"/>
            <a:headEnd/>
            <a:tailEnd/>
          </a:ln>
        </p:spPr>
        <p:txBody>
          <a:bodyPr>
            <a:spAutoFit/>
          </a:bodyPr>
          <a:lstStyle/>
          <a:p>
            <a:pPr>
              <a:spcBef>
                <a:spcPct val="50000"/>
              </a:spcBef>
            </a:pPr>
            <a:r>
              <a:rPr 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p>
        </p:txBody>
      </p:sp>
      <p:pic>
        <p:nvPicPr>
          <p:cNvPr id="21512" name="Picture 8" descr="shadow"/>
          <p:cNvPicPr>
            <a:picLocks noChangeAspect="1" noChangeArrowheads="1"/>
          </p:cNvPicPr>
          <p:nvPr/>
        </p:nvPicPr>
        <p:blipFill>
          <a:blip r:embed="rId4" cstate="print"/>
          <a:srcRect/>
          <a:stretch>
            <a:fillRect/>
          </a:stretch>
        </p:blipFill>
        <p:spPr bwMode="auto">
          <a:xfrm>
            <a:off x="1022350" y="3187700"/>
            <a:ext cx="3168650" cy="3455988"/>
          </a:xfrm>
          <a:prstGeom prst="rect">
            <a:avLst/>
          </a:prstGeom>
          <a:noFill/>
        </p:spPr>
      </p:pic>
      <p:sp>
        <p:nvSpPr>
          <p:cNvPr id="21514" name="Text Box 10"/>
          <p:cNvSpPr txBox="1">
            <a:spLocks noChangeArrowheads="1"/>
          </p:cNvSpPr>
          <p:nvPr/>
        </p:nvSpPr>
        <p:spPr bwMode="auto">
          <a:xfrm>
            <a:off x="2222500" y="950913"/>
            <a:ext cx="4700588" cy="641350"/>
          </a:xfrm>
          <a:prstGeom prst="rect">
            <a:avLst/>
          </a:prstGeom>
          <a:noFill/>
          <a:ln w="9525">
            <a:noFill/>
            <a:miter lim="800000"/>
            <a:headEnd/>
            <a:tailEnd/>
          </a:ln>
          <a:effectLst/>
        </p:spPr>
        <p:txBody>
          <a:bodyPr wrap="none">
            <a:spAutoFit/>
          </a:bodyPr>
          <a:lstStyle/>
          <a:p>
            <a:r>
              <a:rPr lang="en-GB" sz="3600" b="1">
                <a:solidFill>
                  <a:srgbClr val="1C1C1C"/>
                </a:solidFill>
                <a:latin typeface="Castellar" pitchFamily="18" charset="0"/>
              </a:rPr>
              <a:t>YOUR TITLE HERE</a:t>
            </a:r>
          </a:p>
        </p:txBody>
      </p:sp>
      <p:sp>
        <p:nvSpPr>
          <p:cNvPr id="21515" name="Text Box 11"/>
          <p:cNvSpPr txBox="1">
            <a:spLocks noChangeArrowheads="1"/>
          </p:cNvSpPr>
          <p:nvPr/>
        </p:nvSpPr>
        <p:spPr bwMode="auto">
          <a:xfrm>
            <a:off x="3041650" y="1835150"/>
            <a:ext cx="3062288" cy="336550"/>
          </a:xfrm>
          <a:prstGeom prst="rect">
            <a:avLst/>
          </a:prstGeom>
          <a:noFill/>
          <a:ln w="9525">
            <a:noFill/>
            <a:miter lim="800000"/>
            <a:headEnd/>
            <a:tailEnd/>
          </a:ln>
        </p:spPr>
        <p:txBody>
          <a:bodyPr wrap="none">
            <a:spAutoFit/>
          </a:bodyPr>
          <a:lstStyle/>
          <a:p>
            <a:r>
              <a:rPr lang="en-US" sz="1600" b="1">
                <a:solidFill>
                  <a:srgbClr val="4C4C4C"/>
                </a:solidFill>
              </a:rPr>
              <a:t>YOUR CATCH PHRASE HERE</a:t>
            </a:r>
          </a:p>
        </p:txBody>
      </p:sp>
      <p:sp>
        <p:nvSpPr>
          <p:cNvPr id="21516" name="Text Box 12"/>
          <p:cNvSpPr txBox="1">
            <a:spLocks noChangeArrowheads="1"/>
          </p:cNvSpPr>
          <p:nvPr/>
        </p:nvSpPr>
        <p:spPr bwMode="auto">
          <a:xfrm>
            <a:off x="7559675" y="1865313"/>
            <a:ext cx="963613" cy="274637"/>
          </a:xfrm>
          <a:prstGeom prst="rect">
            <a:avLst/>
          </a:prstGeom>
          <a:noFill/>
          <a:ln w="9525">
            <a:noFill/>
            <a:miter lim="800000"/>
            <a:headEnd/>
            <a:tailEnd/>
          </a:ln>
        </p:spPr>
        <p:txBody>
          <a:bodyPr wrap="none">
            <a:spAutoFit/>
          </a:bodyPr>
          <a:lstStyle/>
          <a:p>
            <a:r>
              <a:rPr lang="en-US" sz="1200" b="1">
                <a:solidFill>
                  <a:srgbClr val="4C4C4C"/>
                </a:solidFill>
              </a:rPr>
              <a:t>- Since 1802</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8" name="Picture 10" descr="newspaper3"/>
          <p:cNvPicPr>
            <a:picLocks noChangeAspect="1" noChangeArrowheads="1"/>
          </p:cNvPicPr>
          <p:nvPr/>
        </p:nvPicPr>
        <p:blipFill>
          <a:blip r:embed="rId3" cstate="print"/>
          <a:srcRect/>
          <a:stretch>
            <a:fillRect/>
          </a:stretch>
        </p:blipFill>
        <p:spPr bwMode="auto">
          <a:xfrm>
            <a:off x="1588" y="0"/>
            <a:ext cx="9139237" cy="6859588"/>
          </a:xfrm>
          <a:prstGeom prst="rect">
            <a:avLst/>
          </a:prstGeom>
          <a:noFill/>
        </p:spPr>
      </p:pic>
      <p:sp>
        <p:nvSpPr>
          <p:cNvPr id="17411" name="Text Box 3"/>
          <p:cNvSpPr txBox="1">
            <a:spLocks noChangeArrowheads="1"/>
          </p:cNvSpPr>
          <p:nvPr/>
        </p:nvSpPr>
        <p:spPr bwMode="auto">
          <a:xfrm>
            <a:off x="239713" y="2605088"/>
            <a:ext cx="8599487" cy="671512"/>
          </a:xfrm>
          <a:prstGeom prst="rect">
            <a:avLst/>
          </a:prstGeom>
          <a:solidFill>
            <a:srgbClr val="4C4C4C"/>
          </a:solidFill>
          <a:ln w="9525">
            <a:noFill/>
            <a:miter lim="800000"/>
            <a:headEnd/>
            <a:tailEnd/>
          </a:ln>
        </p:spPr>
        <p:txBody>
          <a:bodyPr>
            <a:spAutoFit/>
          </a:bodyPr>
          <a:lstStyle/>
          <a:p>
            <a:r>
              <a:rPr lang="en-US" sz="3800" b="1">
                <a:solidFill>
                  <a:schemeClr val="bg1"/>
                </a:solidFill>
                <a:latin typeface="Arial Black" pitchFamily="34" charset="0"/>
              </a:rPr>
              <a:t>INSERT YOUR HEADLINE HERE</a:t>
            </a:r>
            <a:endParaRPr lang="en-US" sz="4000" b="1"/>
          </a:p>
        </p:txBody>
      </p:sp>
      <p:sp>
        <p:nvSpPr>
          <p:cNvPr id="17412" name="Rectangle 4"/>
          <p:cNvSpPr>
            <a:spLocks noChangeArrowheads="1"/>
          </p:cNvSpPr>
          <p:nvPr/>
        </p:nvSpPr>
        <p:spPr bwMode="auto">
          <a:xfrm>
            <a:off x="228600" y="3429000"/>
            <a:ext cx="4191000" cy="3289300"/>
          </a:xfrm>
          <a:prstGeom prst="rect">
            <a:avLst/>
          </a:prstGeom>
          <a:solidFill>
            <a:srgbClr val="CFC6AD"/>
          </a:solidFill>
          <a:ln w="9525">
            <a:solidFill>
              <a:schemeClr val="tx1"/>
            </a:solidFill>
            <a:miter lim="800000"/>
            <a:headEnd/>
            <a:tailEnd/>
          </a:ln>
        </p:spPr>
        <p:txBody>
          <a:bodyPr wrap="none" anchor="ctr"/>
          <a:lstStyle/>
          <a:p>
            <a:endParaRPr lang="en-NZ"/>
          </a:p>
        </p:txBody>
      </p:sp>
      <p:sp>
        <p:nvSpPr>
          <p:cNvPr id="17413" name="Text Box 5"/>
          <p:cNvSpPr txBox="1">
            <a:spLocks noChangeArrowheads="1"/>
          </p:cNvSpPr>
          <p:nvPr/>
        </p:nvSpPr>
        <p:spPr bwMode="auto">
          <a:xfrm>
            <a:off x="4800600" y="2971800"/>
            <a:ext cx="1905000" cy="457200"/>
          </a:xfrm>
          <a:prstGeom prst="rect">
            <a:avLst/>
          </a:prstGeom>
          <a:noFill/>
          <a:ln w="9525">
            <a:noFill/>
            <a:miter lim="800000"/>
            <a:headEnd/>
            <a:tailEnd/>
          </a:ln>
        </p:spPr>
        <p:txBody>
          <a:bodyPr>
            <a:spAutoFit/>
          </a:bodyPr>
          <a:lstStyle/>
          <a:p>
            <a:pPr>
              <a:spcBef>
                <a:spcPct val="50000"/>
              </a:spcBef>
            </a:pPr>
            <a:endParaRPr lang="en-GB">
              <a:latin typeface="Arial" pitchFamily="34" charset="0"/>
            </a:endParaRPr>
          </a:p>
        </p:txBody>
      </p:sp>
      <p:sp>
        <p:nvSpPr>
          <p:cNvPr id="17414" name="Text Box 6"/>
          <p:cNvSpPr txBox="1">
            <a:spLocks noChangeArrowheads="1"/>
          </p:cNvSpPr>
          <p:nvPr/>
        </p:nvSpPr>
        <p:spPr bwMode="auto">
          <a:xfrm>
            <a:off x="4572000" y="3429000"/>
            <a:ext cx="2133600" cy="3014663"/>
          </a:xfrm>
          <a:prstGeom prst="rect">
            <a:avLst/>
          </a:prstGeom>
          <a:noFill/>
          <a:ln w="9525">
            <a:noFill/>
            <a:miter lim="800000"/>
            <a:headEnd/>
            <a:tailEnd/>
          </a:ln>
        </p:spPr>
        <p:txBody>
          <a:bodyPr>
            <a:spAutoFit/>
          </a:bodyPr>
          <a:lstStyle/>
          <a:p>
            <a:pPr>
              <a:spcBef>
                <a:spcPct val="50000"/>
              </a:spcBef>
            </a:pPr>
            <a:r>
              <a:rPr lang="en-US" b="1">
                <a:solidFill>
                  <a:srgbClr val="4C4C4C"/>
                </a:solidFill>
                <a:latin typeface="Arial" pitchFamily="34" charset="0"/>
              </a:rPr>
              <a:t>Lorem ipsum</a:t>
            </a:r>
            <a:r>
              <a:rPr lang="en-US" sz="1200">
                <a:solidFill>
                  <a:srgbClr val="4C4C4C"/>
                </a:solidFill>
                <a:latin typeface="Arial" pitchFamily="34" charset="0"/>
              </a:rPr>
              <a:t> </a:t>
            </a:r>
          </a:p>
          <a:p>
            <a:pPr>
              <a:spcBef>
                <a:spcPct val="50000"/>
              </a:spcBef>
            </a:pPr>
            <a:r>
              <a:rPr lang="en-US" sz="1200">
                <a:solidFill>
                  <a:srgbClr val="4C4C4C"/>
                </a:solidFill>
                <a:latin typeface="Arial" pitchFamily="34" charset="0"/>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latin typeface="Arial" pitchFamily="34" charset="0"/>
              </a:rPr>
              <a:t>Ea pro natum invidunt repudiandae, his et facilisis vituperatoribus. Mei eu ubique altera senserit, consul eripuit accusata has ne. </a:t>
            </a:r>
            <a:endParaRPr lang="en-US" b="1">
              <a:solidFill>
                <a:srgbClr val="4383B4"/>
              </a:solidFill>
              <a:latin typeface="Arial" pitchFamily="34" charset="0"/>
            </a:endParaRPr>
          </a:p>
        </p:txBody>
      </p:sp>
      <p:sp>
        <p:nvSpPr>
          <p:cNvPr id="17415" name="Text Box 7"/>
          <p:cNvSpPr txBox="1">
            <a:spLocks noChangeArrowheads="1"/>
          </p:cNvSpPr>
          <p:nvPr/>
        </p:nvSpPr>
        <p:spPr bwMode="auto">
          <a:xfrm>
            <a:off x="6705600" y="3505200"/>
            <a:ext cx="2133600" cy="2922588"/>
          </a:xfrm>
          <a:prstGeom prst="rect">
            <a:avLst/>
          </a:prstGeom>
          <a:noFill/>
          <a:ln w="9525">
            <a:noFill/>
            <a:miter lim="800000"/>
            <a:headEnd/>
            <a:tailEnd/>
          </a:ln>
        </p:spPr>
        <p:txBody>
          <a:bodyPr>
            <a:spAutoFit/>
          </a:bodyPr>
          <a:lstStyle/>
          <a:p>
            <a:pPr>
              <a:spcBef>
                <a:spcPct val="50000"/>
              </a:spcBef>
            </a:pPr>
            <a:r>
              <a:rPr lang="en-US" sz="1200">
                <a:solidFill>
                  <a:srgbClr val="4C4C4C"/>
                </a:solidFill>
                <a:latin typeface="Arial" pitchFamily="34" charset="0"/>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latin typeface="Arial" pitchFamily="34" charset="0"/>
              </a:rPr>
              <a:t>Ea pro natum invidunt repudiandae, his et facilisis vituperatoribus. Mei eu ubique altera senserit, consul eripuit accusata has ne. Ignota verterem te nam, eu cibo causae menandri vim. </a:t>
            </a:r>
            <a:endParaRPr lang="en-US" sz="1200">
              <a:solidFill>
                <a:srgbClr val="4C4C4C"/>
              </a:solidFill>
            </a:endParaRPr>
          </a:p>
        </p:txBody>
      </p:sp>
      <p:pic>
        <p:nvPicPr>
          <p:cNvPr id="17416" name="Picture 8" descr="shadow"/>
          <p:cNvPicPr>
            <a:picLocks noChangeAspect="1" noChangeArrowheads="1"/>
          </p:cNvPicPr>
          <p:nvPr/>
        </p:nvPicPr>
        <p:blipFill>
          <a:blip r:embed="rId4" cstate="print"/>
          <a:srcRect/>
          <a:stretch>
            <a:fillRect/>
          </a:stretch>
        </p:blipFill>
        <p:spPr bwMode="auto">
          <a:xfrm>
            <a:off x="635000" y="3557588"/>
            <a:ext cx="2911475" cy="3175000"/>
          </a:xfrm>
          <a:prstGeom prst="rect">
            <a:avLst/>
          </a:prstGeom>
          <a:noFill/>
        </p:spPr>
      </p:pic>
      <p:sp>
        <p:nvSpPr>
          <p:cNvPr id="17419" name="Text Box 11"/>
          <p:cNvSpPr txBox="1">
            <a:spLocks noChangeArrowheads="1"/>
          </p:cNvSpPr>
          <p:nvPr/>
        </p:nvSpPr>
        <p:spPr bwMode="auto">
          <a:xfrm>
            <a:off x="231775" y="2168525"/>
            <a:ext cx="2943225" cy="304800"/>
          </a:xfrm>
          <a:prstGeom prst="rect">
            <a:avLst/>
          </a:prstGeom>
          <a:noFill/>
          <a:ln w="9525">
            <a:noFill/>
            <a:miter lim="800000"/>
            <a:headEnd/>
            <a:tailEnd/>
          </a:ln>
          <a:effectLst/>
        </p:spPr>
        <p:txBody>
          <a:bodyPr wrap="none">
            <a:spAutoFit/>
          </a:bodyPr>
          <a:lstStyle/>
          <a:p>
            <a:r>
              <a:rPr lang="en-GB" sz="1400" b="1" i="1">
                <a:solidFill>
                  <a:srgbClr val="4C4C4C"/>
                </a:solidFill>
                <a:latin typeface="Arial" pitchFamily="34" charset="0"/>
              </a:rPr>
              <a:t>CELEBRITY NEWS AND GOSSIP</a:t>
            </a:r>
          </a:p>
        </p:txBody>
      </p:sp>
      <p:sp>
        <p:nvSpPr>
          <p:cNvPr id="17420" name="Text Box 12"/>
          <p:cNvSpPr txBox="1">
            <a:spLocks noChangeArrowheads="1"/>
          </p:cNvSpPr>
          <p:nvPr/>
        </p:nvSpPr>
        <p:spPr bwMode="auto">
          <a:xfrm>
            <a:off x="6804025" y="2168525"/>
            <a:ext cx="2033588" cy="304800"/>
          </a:xfrm>
          <a:prstGeom prst="rect">
            <a:avLst/>
          </a:prstGeom>
          <a:noFill/>
          <a:ln w="9525">
            <a:noFill/>
            <a:miter lim="800000"/>
            <a:headEnd/>
            <a:tailEnd/>
          </a:ln>
          <a:effectLst/>
        </p:spPr>
        <p:txBody>
          <a:bodyPr wrap="none">
            <a:spAutoFit/>
          </a:bodyPr>
          <a:lstStyle/>
          <a:p>
            <a:r>
              <a:rPr lang="en-GB" sz="1400" b="1" i="1">
                <a:solidFill>
                  <a:srgbClr val="4C4C4C"/>
                </a:solidFill>
                <a:latin typeface="Arial" pitchFamily="34" charset="0"/>
              </a:rPr>
              <a:t>WORLD EXCLUSIVES</a:t>
            </a:r>
          </a:p>
        </p:txBody>
      </p:sp>
      <p:sp>
        <p:nvSpPr>
          <p:cNvPr id="17421" name="Text Box 13"/>
          <p:cNvSpPr txBox="1">
            <a:spLocks noChangeArrowheads="1"/>
          </p:cNvSpPr>
          <p:nvPr/>
        </p:nvSpPr>
        <p:spPr bwMode="auto">
          <a:xfrm>
            <a:off x="287338" y="495300"/>
            <a:ext cx="831850" cy="519113"/>
          </a:xfrm>
          <a:prstGeom prst="rect">
            <a:avLst/>
          </a:prstGeom>
          <a:noFill/>
          <a:ln w="9525">
            <a:noFill/>
            <a:miter lim="800000"/>
            <a:headEnd/>
            <a:tailEnd/>
          </a:ln>
          <a:effectLst/>
        </p:spPr>
        <p:txBody>
          <a:bodyPr wrap="none">
            <a:spAutoFit/>
          </a:bodyPr>
          <a:lstStyle/>
          <a:p>
            <a:r>
              <a:rPr lang="en-GB" sz="2800" i="1">
                <a:solidFill>
                  <a:schemeClr val="bg1"/>
                </a:solidFill>
                <a:latin typeface="Tahoma" pitchFamily="34" charset="0"/>
              </a:rPr>
              <a:t>THE</a:t>
            </a:r>
          </a:p>
        </p:txBody>
      </p:sp>
      <p:sp>
        <p:nvSpPr>
          <p:cNvPr id="17422" name="Text Box 14"/>
          <p:cNvSpPr txBox="1">
            <a:spLocks noChangeArrowheads="1"/>
          </p:cNvSpPr>
          <p:nvPr/>
        </p:nvSpPr>
        <p:spPr bwMode="auto">
          <a:xfrm>
            <a:off x="287338" y="714375"/>
            <a:ext cx="6340475" cy="1387475"/>
          </a:xfrm>
          <a:prstGeom prst="rect">
            <a:avLst/>
          </a:prstGeom>
          <a:noFill/>
          <a:ln w="9525">
            <a:noFill/>
            <a:miter lim="800000"/>
            <a:headEnd/>
            <a:tailEnd/>
          </a:ln>
          <a:effectLst/>
        </p:spPr>
        <p:txBody>
          <a:bodyPr wrap="none">
            <a:spAutoFit/>
          </a:bodyPr>
          <a:lstStyle/>
          <a:p>
            <a:r>
              <a:rPr lang="en-GB" sz="8500" b="1">
                <a:solidFill>
                  <a:schemeClr val="bg1"/>
                </a:solidFill>
                <a:latin typeface="Tahoma" pitchFamily="34" charset="0"/>
              </a:rPr>
              <a:t>SUN SHINE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newspaperpage"/>
          <p:cNvPicPr>
            <a:picLocks noChangeAspect="1" noChangeArrowheads="1"/>
          </p:cNvPicPr>
          <p:nvPr/>
        </p:nvPicPr>
        <p:blipFill>
          <a:blip r:embed="rId3" cstate="print"/>
          <a:srcRect b="-255"/>
          <a:stretch>
            <a:fillRect/>
          </a:stretch>
        </p:blipFill>
        <p:spPr bwMode="auto">
          <a:xfrm>
            <a:off x="0" y="0"/>
            <a:ext cx="9144000" cy="6858000"/>
          </a:xfrm>
          <a:prstGeom prst="rect">
            <a:avLst/>
          </a:prstGeom>
          <a:noFill/>
        </p:spPr>
      </p:pic>
      <p:sp>
        <p:nvSpPr>
          <p:cNvPr id="5125" name="Line 5"/>
          <p:cNvSpPr>
            <a:spLocks noChangeShapeType="1"/>
          </p:cNvSpPr>
          <p:nvPr/>
        </p:nvSpPr>
        <p:spPr bwMode="auto">
          <a:xfrm>
            <a:off x="304800" y="457200"/>
            <a:ext cx="8534400" cy="0"/>
          </a:xfrm>
          <a:prstGeom prst="line">
            <a:avLst/>
          </a:prstGeom>
          <a:noFill/>
          <a:ln w="9525">
            <a:solidFill>
              <a:schemeClr val="tx1"/>
            </a:solidFill>
            <a:round/>
            <a:headEnd/>
            <a:tailEnd/>
          </a:ln>
        </p:spPr>
        <p:txBody>
          <a:bodyPr wrap="none" anchor="ctr"/>
          <a:lstStyle/>
          <a:p>
            <a:endParaRPr lang="en-NZ"/>
          </a:p>
        </p:txBody>
      </p:sp>
      <p:sp>
        <p:nvSpPr>
          <p:cNvPr id="5126" name="Line 6"/>
          <p:cNvSpPr>
            <a:spLocks noChangeShapeType="1"/>
          </p:cNvSpPr>
          <p:nvPr/>
        </p:nvSpPr>
        <p:spPr bwMode="auto">
          <a:xfrm>
            <a:off x="304800" y="495300"/>
            <a:ext cx="8534400" cy="0"/>
          </a:xfrm>
          <a:prstGeom prst="line">
            <a:avLst/>
          </a:prstGeom>
          <a:noFill/>
          <a:ln w="9525">
            <a:solidFill>
              <a:schemeClr val="tx1"/>
            </a:solidFill>
            <a:round/>
            <a:headEnd/>
            <a:tailEnd/>
          </a:ln>
        </p:spPr>
        <p:txBody>
          <a:bodyPr wrap="none" anchor="ctr"/>
          <a:lstStyle/>
          <a:p>
            <a:endParaRPr lang="en-NZ"/>
          </a:p>
        </p:txBody>
      </p:sp>
      <p:sp>
        <p:nvSpPr>
          <p:cNvPr id="5127" name="Line 7"/>
          <p:cNvSpPr>
            <a:spLocks noChangeShapeType="1"/>
          </p:cNvSpPr>
          <p:nvPr/>
        </p:nvSpPr>
        <p:spPr bwMode="auto">
          <a:xfrm>
            <a:off x="304800" y="1066800"/>
            <a:ext cx="8534400" cy="0"/>
          </a:xfrm>
          <a:prstGeom prst="line">
            <a:avLst/>
          </a:prstGeom>
          <a:noFill/>
          <a:ln w="9525">
            <a:solidFill>
              <a:schemeClr val="tx1"/>
            </a:solidFill>
            <a:round/>
            <a:headEnd/>
            <a:tailEnd/>
          </a:ln>
        </p:spPr>
        <p:txBody>
          <a:bodyPr wrap="none" anchor="ctr"/>
          <a:lstStyle/>
          <a:p>
            <a:endParaRPr lang="en-NZ"/>
          </a:p>
        </p:txBody>
      </p:sp>
      <p:sp>
        <p:nvSpPr>
          <p:cNvPr id="5128" name="Text Box 8"/>
          <p:cNvSpPr txBox="1">
            <a:spLocks noChangeArrowheads="1"/>
          </p:cNvSpPr>
          <p:nvPr/>
        </p:nvSpPr>
        <p:spPr bwMode="auto">
          <a:xfrm>
            <a:off x="7696200" y="533400"/>
            <a:ext cx="1182688" cy="457200"/>
          </a:xfrm>
          <a:prstGeom prst="rect">
            <a:avLst/>
          </a:prstGeom>
          <a:noFill/>
          <a:ln w="9525">
            <a:noFill/>
            <a:miter lim="800000"/>
            <a:headEnd/>
            <a:tailEnd/>
          </a:ln>
        </p:spPr>
        <p:txBody>
          <a:bodyPr wrap="none">
            <a:spAutoFit/>
          </a:bodyPr>
          <a:lstStyle/>
          <a:p>
            <a:r>
              <a:rPr lang="en-US">
                <a:solidFill>
                  <a:srgbClr val="4C4C4C"/>
                </a:solidFill>
                <a:latin typeface="Arial Black" pitchFamily="34" charset="0"/>
              </a:rPr>
              <a:t>NEWS</a:t>
            </a:r>
            <a:endParaRPr lang="en-US"/>
          </a:p>
        </p:txBody>
      </p:sp>
      <p:sp>
        <p:nvSpPr>
          <p:cNvPr id="5129" name="Line 9"/>
          <p:cNvSpPr>
            <a:spLocks noChangeShapeType="1"/>
          </p:cNvSpPr>
          <p:nvPr/>
        </p:nvSpPr>
        <p:spPr bwMode="auto">
          <a:xfrm>
            <a:off x="4572000" y="1219200"/>
            <a:ext cx="0" cy="5334000"/>
          </a:xfrm>
          <a:prstGeom prst="line">
            <a:avLst/>
          </a:prstGeom>
          <a:noFill/>
          <a:ln w="9525">
            <a:solidFill>
              <a:schemeClr val="tx1"/>
            </a:solidFill>
            <a:round/>
            <a:headEnd/>
            <a:tailEnd/>
          </a:ln>
        </p:spPr>
        <p:txBody>
          <a:bodyPr wrap="none" anchor="ctr"/>
          <a:lstStyle/>
          <a:p>
            <a:endParaRPr lang="en-NZ"/>
          </a:p>
        </p:txBody>
      </p:sp>
      <p:sp>
        <p:nvSpPr>
          <p:cNvPr id="5131" name="Text Box 11"/>
          <p:cNvSpPr txBox="1">
            <a:spLocks noChangeArrowheads="1"/>
          </p:cNvSpPr>
          <p:nvPr>
            <p:ph type="title"/>
          </p:nvPr>
        </p:nvSpPr>
        <p:spPr>
          <a:xfrm>
            <a:off x="304800" y="838200"/>
            <a:ext cx="4267200" cy="1219200"/>
          </a:xfrm>
          <a:noFill/>
          <a:ln/>
        </p:spPr>
        <p:txBody>
          <a:bodyPr/>
          <a:lstStyle/>
          <a:p>
            <a:pPr algn="l" eaLnBrk="0" hangingPunct="0">
              <a:spcBef>
                <a:spcPct val="50000"/>
              </a:spcBef>
            </a:pPr>
            <a:r>
              <a:rPr lang="en-US" sz="3200" b="1">
                <a:solidFill>
                  <a:srgbClr val="4C4C4C"/>
                </a:solidFill>
              </a:rPr>
              <a:t>ARTICLE HEADLINE</a:t>
            </a:r>
            <a:endParaRPr lang="en-US" sz="2400">
              <a:solidFill>
                <a:srgbClr val="4C4C4C"/>
              </a:solidFill>
              <a:latin typeface="Times" pitchFamily="18" charset="0"/>
            </a:endParaRPr>
          </a:p>
        </p:txBody>
      </p:sp>
      <p:sp>
        <p:nvSpPr>
          <p:cNvPr id="5132" name="Rectangle 12"/>
          <p:cNvSpPr>
            <a:spLocks noChangeArrowheads="1"/>
          </p:cNvSpPr>
          <p:nvPr/>
        </p:nvSpPr>
        <p:spPr bwMode="auto">
          <a:xfrm>
            <a:off x="425450" y="1765300"/>
            <a:ext cx="3841750" cy="3686175"/>
          </a:xfrm>
          <a:prstGeom prst="rect">
            <a:avLst/>
          </a:prstGeom>
          <a:solidFill>
            <a:schemeClr val="accent1"/>
          </a:solidFill>
          <a:ln w="9525">
            <a:solidFill>
              <a:schemeClr val="tx1"/>
            </a:solidFill>
            <a:miter lim="800000"/>
            <a:headEnd/>
            <a:tailEnd/>
          </a:ln>
        </p:spPr>
        <p:txBody>
          <a:bodyPr wrap="none" anchor="ctr"/>
          <a:lstStyle/>
          <a:p>
            <a:endParaRPr lang="en-NZ"/>
          </a:p>
        </p:txBody>
      </p:sp>
      <p:pic>
        <p:nvPicPr>
          <p:cNvPr id="5133" name="Picture 13" descr="shadow"/>
          <p:cNvPicPr>
            <a:picLocks noChangeAspect="1" noChangeArrowheads="1"/>
          </p:cNvPicPr>
          <p:nvPr/>
        </p:nvPicPr>
        <p:blipFill>
          <a:blip r:embed="rId4" cstate="print"/>
          <a:srcRect/>
          <a:stretch>
            <a:fillRect/>
          </a:stretch>
        </p:blipFill>
        <p:spPr bwMode="auto">
          <a:xfrm>
            <a:off x="762000" y="1905000"/>
            <a:ext cx="3259138" cy="3554413"/>
          </a:xfrm>
          <a:prstGeom prst="rect">
            <a:avLst/>
          </a:prstGeom>
          <a:noFill/>
        </p:spPr>
      </p:pic>
      <p:sp>
        <p:nvSpPr>
          <p:cNvPr id="5134" name="Text Box 14"/>
          <p:cNvSpPr txBox="1">
            <a:spLocks noChangeArrowheads="1"/>
          </p:cNvSpPr>
          <p:nvPr/>
        </p:nvSpPr>
        <p:spPr bwMode="auto">
          <a:xfrm>
            <a:off x="4648200" y="1143000"/>
            <a:ext cx="2133600" cy="3014663"/>
          </a:xfrm>
          <a:prstGeom prst="rect">
            <a:avLst/>
          </a:prstGeom>
          <a:noFill/>
          <a:ln w="9525">
            <a:noFill/>
            <a:miter lim="800000"/>
            <a:headEnd/>
            <a:tailEnd/>
          </a:ln>
        </p:spPr>
        <p:txBody>
          <a:bodyPr>
            <a:spAutoFit/>
          </a:bodyPr>
          <a:lstStyle/>
          <a:p>
            <a:pPr>
              <a:spcBef>
                <a:spcPct val="50000"/>
              </a:spcBef>
            </a:pPr>
            <a:r>
              <a:rPr lang="en-US" b="1">
                <a:solidFill>
                  <a:srgbClr val="4C4C4C"/>
                </a:solidFill>
                <a:latin typeface="Arial" pitchFamily="34" charset="0"/>
              </a:rPr>
              <a:t>WOW NEWS</a:t>
            </a:r>
            <a:r>
              <a:rPr lang="en-US" sz="1200">
                <a:solidFill>
                  <a:srgbClr val="4C4C4C"/>
                </a:solidFill>
                <a:latin typeface="Arial" pitchFamily="34" charset="0"/>
              </a:rPr>
              <a:t> </a:t>
            </a:r>
          </a:p>
          <a:p>
            <a:pPr>
              <a:spcBef>
                <a:spcPct val="50000"/>
              </a:spcBef>
            </a:pPr>
            <a:r>
              <a:rPr lang="en-US" sz="1200">
                <a:solidFill>
                  <a:srgbClr val="4C4C4C"/>
                </a:solidFill>
                <a:latin typeface="Arial" pitchFamily="34" charset="0"/>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latin typeface="Arial" pitchFamily="34" charset="0"/>
              </a:rPr>
              <a:t>Ea pro natum invidunt repudiandae, his et facilisis vituperatoribus. Mei eu ubique altera senserit, consul eripuit accusata has ne. </a:t>
            </a:r>
            <a:endParaRPr lang="en-US" b="1">
              <a:solidFill>
                <a:srgbClr val="4383B4"/>
              </a:solidFill>
              <a:latin typeface="Arial" pitchFamily="34" charset="0"/>
            </a:endParaRPr>
          </a:p>
        </p:txBody>
      </p:sp>
      <p:sp>
        <p:nvSpPr>
          <p:cNvPr id="5135" name="Text Box 15"/>
          <p:cNvSpPr txBox="1">
            <a:spLocks noChangeArrowheads="1"/>
          </p:cNvSpPr>
          <p:nvPr/>
        </p:nvSpPr>
        <p:spPr bwMode="auto">
          <a:xfrm>
            <a:off x="6781800" y="1219200"/>
            <a:ext cx="2133600" cy="2922588"/>
          </a:xfrm>
          <a:prstGeom prst="rect">
            <a:avLst/>
          </a:prstGeom>
          <a:noFill/>
          <a:ln w="9525">
            <a:noFill/>
            <a:miter lim="800000"/>
            <a:headEnd/>
            <a:tailEnd/>
          </a:ln>
        </p:spPr>
        <p:txBody>
          <a:bodyPr>
            <a:spAutoFit/>
          </a:bodyPr>
          <a:lstStyle/>
          <a:p>
            <a:pPr>
              <a:spcBef>
                <a:spcPct val="50000"/>
              </a:spcBef>
            </a:pPr>
            <a:r>
              <a:rPr lang="en-US" sz="1200">
                <a:solidFill>
                  <a:srgbClr val="4C4C4C"/>
                </a:solidFill>
                <a:latin typeface="Arial" pitchFamily="34" charset="0"/>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latin typeface="Arial" pitchFamily="34" charset="0"/>
              </a:rPr>
              <a:t>Ea pro natum invidunt repudiandae, his et facilisis vituperatoribus. Mei eu ubique altera senserit, consul eripuit accusata has ne. Ignota verterem te nam, eu cibo causae menandri vim. </a:t>
            </a:r>
            <a:endParaRPr lang="en-US" sz="1200">
              <a:solidFill>
                <a:srgbClr val="4C4C4C"/>
              </a:solidFill>
            </a:endParaRPr>
          </a:p>
        </p:txBody>
      </p:sp>
      <p:sp>
        <p:nvSpPr>
          <p:cNvPr id="5136" name="Line 16"/>
          <p:cNvSpPr>
            <a:spLocks noChangeShapeType="1"/>
          </p:cNvSpPr>
          <p:nvPr/>
        </p:nvSpPr>
        <p:spPr bwMode="auto">
          <a:xfrm>
            <a:off x="4724400" y="4267200"/>
            <a:ext cx="4038600" cy="0"/>
          </a:xfrm>
          <a:prstGeom prst="line">
            <a:avLst/>
          </a:prstGeom>
          <a:noFill/>
          <a:ln w="9525">
            <a:solidFill>
              <a:schemeClr val="tx1"/>
            </a:solidFill>
            <a:round/>
            <a:headEnd/>
            <a:tailEnd/>
          </a:ln>
        </p:spPr>
        <p:txBody>
          <a:bodyPr wrap="none" anchor="ctr"/>
          <a:lstStyle/>
          <a:p>
            <a:endParaRPr lang="en-NZ"/>
          </a:p>
        </p:txBody>
      </p:sp>
      <p:sp>
        <p:nvSpPr>
          <p:cNvPr id="5140" name="Rectangle 20"/>
          <p:cNvSpPr>
            <a:spLocks noChangeArrowheads="1"/>
          </p:cNvSpPr>
          <p:nvPr>
            <p:ph type="body" idx="1"/>
          </p:nvPr>
        </p:nvSpPr>
        <p:spPr>
          <a:xfrm>
            <a:off x="4648200" y="4343400"/>
            <a:ext cx="4191000" cy="1447800"/>
          </a:xfrm>
          <a:noFill/>
          <a:ln/>
        </p:spPr>
        <p:txBody>
          <a:bodyPr/>
          <a:lstStyle/>
          <a:p>
            <a:pPr eaLnBrk="0" hangingPunct="0">
              <a:spcBef>
                <a:spcPct val="0"/>
              </a:spcBef>
              <a:buFontTx/>
              <a:buNone/>
            </a:pPr>
            <a:r>
              <a:rPr lang="en-US" b="1">
                <a:solidFill>
                  <a:srgbClr val="4C4C4C"/>
                </a:solidFill>
              </a:rPr>
              <a:t>ARTICLE HEADLINE</a:t>
            </a:r>
          </a:p>
        </p:txBody>
      </p:sp>
      <p:sp>
        <p:nvSpPr>
          <p:cNvPr id="5141" name="Rectangle 21"/>
          <p:cNvSpPr>
            <a:spLocks noChangeArrowheads="1"/>
          </p:cNvSpPr>
          <p:nvPr/>
        </p:nvSpPr>
        <p:spPr bwMode="auto">
          <a:xfrm>
            <a:off x="4724400" y="4953000"/>
            <a:ext cx="3962400" cy="1644650"/>
          </a:xfrm>
          <a:prstGeom prst="rect">
            <a:avLst/>
          </a:prstGeom>
          <a:noFill/>
          <a:ln w="9525">
            <a:noFill/>
            <a:miter lim="800000"/>
            <a:headEnd/>
            <a:tailEnd/>
          </a:ln>
        </p:spPr>
        <p:txBody>
          <a:bodyPr>
            <a:spAutoFit/>
          </a:bodyPr>
          <a:lstStyle/>
          <a:p>
            <a:pPr>
              <a:spcBef>
                <a:spcPct val="50000"/>
              </a:spcBef>
            </a:pPr>
            <a:r>
              <a:rPr lang="en-US" sz="1200">
                <a:solidFill>
                  <a:srgbClr val="4C4C4C"/>
                </a:solidFill>
                <a:latin typeface="Arial" pitchFamily="34" charset="0"/>
              </a:rPr>
              <a:t>In libris graecis appetere mea. At vim odio lorem omnes, pri id iuvaret partiendo. Vivendo menandri et sed. Lorem volumus blandit cu has.Sit cu alia porro fuisset. </a:t>
            </a:r>
          </a:p>
          <a:p>
            <a:pPr>
              <a:spcBef>
                <a:spcPct val="50000"/>
              </a:spcBef>
            </a:pPr>
            <a:r>
              <a:rPr lang="en-US" sz="1200">
                <a:solidFill>
                  <a:srgbClr val="4C4C4C"/>
                </a:solidFill>
                <a:latin typeface="Arial" pitchFamily="34" charset="0"/>
              </a:rPr>
              <a:t>Ea pro natum invidunt repudiandae, his et facilisis vituperatoribus. Mei eu ubique altera senserit, consul eripuit accusata has ne. Ignota verterem te nam, eu cibo causae menandri vim. </a:t>
            </a:r>
          </a:p>
        </p:txBody>
      </p:sp>
      <p:sp>
        <p:nvSpPr>
          <p:cNvPr id="5142" name="Text Box 22"/>
          <p:cNvSpPr txBox="1">
            <a:spLocks noChangeArrowheads="1"/>
          </p:cNvSpPr>
          <p:nvPr/>
        </p:nvSpPr>
        <p:spPr bwMode="auto">
          <a:xfrm>
            <a:off x="304800" y="609600"/>
            <a:ext cx="3276600" cy="336550"/>
          </a:xfrm>
          <a:prstGeom prst="rect">
            <a:avLst/>
          </a:prstGeom>
          <a:noFill/>
          <a:ln w="9525">
            <a:noFill/>
            <a:miter lim="800000"/>
            <a:headEnd/>
            <a:tailEnd/>
          </a:ln>
        </p:spPr>
        <p:txBody>
          <a:bodyPr>
            <a:spAutoFit/>
          </a:bodyPr>
          <a:lstStyle/>
          <a:p>
            <a:pPr>
              <a:spcBef>
                <a:spcPct val="50000"/>
              </a:spcBef>
            </a:pPr>
            <a:r>
              <a:rPr lang="en-US" sz="1600">
                <a:solidFill>
                  <a:srgbClr val="4C4C4C"/>
                </a:solidFill>
                <a:latin typeface="Arial" pitchFamily="34" charset="0"/>
              </a:rPr>
              <a:t>Date today 00/00/00</a:t>
            </a:r>
            <a:endParaRPr lang="en-US" sz="1600"/>
          </a:p>
        </p:txBody>
      </p:sp>
      <p:sp>
        <p:nvSpPr>
          <p:cNvPr id="5143" name="Rectangle 23"/>
          <p:cNvSpPr>
            <a:spLocks noChangeArrowheads="1"/>
          </p:cNvSpPr>
          <p:nvPr/>
        </p:nvSpPr>
        <p:spPr bwMode="auto">
          <a:xfrm>
            <a:off x="381000" y="5608638"/>
            <a:ext cx="3962400" cy="1096962"/>
          </a:xfrm>
          <a:prstGeom prst="rect">
            <a:avLst/>
          </a:prstGeom>
          <a:noFill/>
          <a:ln w="9525">
            <a:noFill/>
            <a:miter lim="800000"/>
            <a:headEnd/>
            <a:tailEnd/>
          </a:ln>
        </p:spPr>
        <p:txBody>
          <a:bodyPr>
            <a:spAutoFit/>
          </a:bodyPr>
          <a:lstStyle/>
          <a:p>
            <a:pPr>
              <a:spcBef>
                <a:spcPct val="50000"/>
              </a:spcBef>
            </a:pPr>
            <a:r>
              <a:rPr lang="en-US" sz="1200">
                <a:solidFill>
                  <a:srgbClr val="4C4C4C"/>
                </a:solidFill>
                <a:latin typeface="Arial" pitchFamily="34" charset="0"/>
              </a:rPr>
              <a:t>In libris graecis appetere mea. At vim odio lorem omnes, pri id iuvaret partiendo. Vivendo menandri et sed. Lorem volumus blandit cu has.Sit cu alia porro fuisset. </a:t>
            </a:r>
          </a:p>
          <a:p>
            <a:pPr>
              <a:spcBef>
                <a:spcPct val="50000"/>
              </a:spcBef>
            </a:pPr>
            <a:endParaRPr lang="en-US" sz="1200">
              <a:solidFill>
                <a:srgbClr val="4C4C4C"/>
              </a:solidFill>
              <a:latin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Look for an:</a:t>
            </a:r>
            <a:br>
              <a:rPr lang="en-NZ" dirty="0" smtClean="0"/>
            </a:br>
            <a:r>
              <a:rPr lang="en-NZ" dirty="0" smtClean="0"/>
              <a:t/>
            </a:r>
            <a:br>
              <a:rPr lang="en-NZ" dirty="0" smtClean="0"/>
            </a:br>
            <a:r>
              <a:rPr lang="en-NZ" dirty="0" smtClean="0"/>
              <a:t>			</a:t>
            </a:r>
            <a:r>
              <a:rPr lang="en-NZ" sz="2000" dirty="0" smtClean="0">
                <a:solidFill>
                  <a:srgbClr val="FFFF00"/>
                </a:solidFill>
              </a:rPr>
              <a:t>* Advertisement for babies</a:t>
            </a:r>
            <a:br>
              <a:rPr lang="en-NZ" sz="2000" dirty="0" smtClean="0">
                <a:solidFill>
                  <a:srgbClr val="FFFF00"/>
                </a:solidFill>
              </a:rPr>
            </a:br>
            <a:r>
              <a:rPr lang="en-NZ" sz="2000" dirty="0" smtClean="0">
                <a:solidFill>
                  <a:srgbClr val="FFFF00"/>
                </a:solidFill>
              </a:rPr>
              <a:t>			* Advertisement for Children</a:t>
            </a:r>
            <a:br>
              <a:rPr lang="en-NZ" sz="2000" dirty="0" smtClean="0">
                <a:solidFill>
                  <a:srgbClr val="FFFF00"/>
                </a:solidFill>
              </a:rPr>
            </a:br>
            <a:r>
              <a:rPr lang="en-NZ" sz="2000" dirty="0" smtClean="0">
                <a:solidFill>
                  <a:srgbClr val="FFFF00"/>
                </a:solidFill>
              </a:rPr>
              <a:t>			* </a:t>
            </a:r>
            <a:r>
              <a:rPr lang="en-NZ" sz="2000" dirty="0" smtClean="0">
                <a:solidFill>
                  <a:srgbClr val="FFFF00"/>
                </a:solidFill>
              </a:rPr>
              <a:t>Advertisement for </a:t>
            </a:r>
            <a:r>
              <a:rPr lang="en-NZ" sz="2000" dirty="0" smtClean="0">
                <a:solidFill>
                  <a:srgbClr val="FFFF00"/>
                </a:solidFill>
              </a:rPr>
              <a:t>Teens </a:t>
            </a:r>
            <a:br>
              <a:rPr lang="en-NZ" sz="2000" dirty="0" smtClean="0">
                <a:solidFill>
                  <a:srgbClr val="FFFF00"/>
                </a:solidFill>
              </a:rPr>
            </a:br>
            <a:r>
              <a:rPr lang="en-NZ" sz="2000" dirty="0" smtClean="0">
                <a:solidFill>
                  <a:srgbClr val="FFFF00"/>
                </a:solidFill>
              </a:rPr>
              <a:t>			* </a:t>
            </a:r>
            <a:r>
              <a:rPr lang="en-NZ" sz="2000" dirty="0" smtClean="0">
                <a:solidFill>
                  <a:srgbClr val="FFFF00"/>
                </a:solidFill>
              </a:rPr>
              <a:t>Advertisement for </a:t>
            </a:r>
            <a:r>
              <a:rPr lang="en-NZ" sz="2000" dirty="0" smtClean="0">
                <a:solidFill>
                  <a:srgbClr val="FFFF00"/>
                </a:solidFill>
              </a:rPr>
              <a:t>Adults</a:t>
            </a:r>
            <a:br>
              <a:rPr lang="en-NZ" sz="2000" dirty="0" smtClean="0">
                <a:solidFill>
                  <a:srgbClr val="FFFF00"/>
                </a:solidFill>
              </a:rPr>
            </a:br>
            <a:r>
              <a:rPr lang="en-NZ" sz="2000" dirty="0" smtClean="0">
                <a:solidFill>
                  <a:srgbClr val="FFFF00"/>
                </a:solidFill>
              </a:rPr>
              <a:t>			* </a:t>
            </a:r>
            <a:r>
              <a:rPr lang="en-NZ" sz="2000" dirty="0" smtClean="0">
                <a:solidFill>
                  <a:srgbClr val="FFFF00"/>
                </a:solidFill>
              </a:rPr>
              <a:t>Advertisement for </a:t>
            </a:r>
            <a:r>
              <a:rPr lang="en-NZ" sz="2000" dirty="0" smtClean="0">
                <a:solidFill>
                  <a:srgbClr val="FFFF00"/>
                </a:solidFill>
              </a:rPr>
              <a:t>Grandparents </a:t>
            </a:r>
            <a:r>
              <a:rPr lang="en-NZ" sz="2000" dirty="0" smtClean="0"/>
              <a:t/>
            </a:r>
            <a:br>
              <a:rPr lang="en-NZ" sz="2000" dirty="0" smtClean="0"/>
            </a:br>
            <a:r>
              <a:rPr lang="en-NZ" sz="2000" dirty="0" smtClean="0"/>
              <a:t/>
            </a:r>
            <a:br>
              <a:rPr lang="en-NZ" sz="2000" dirty="0" smtClean="0"/>
            </a:br>
            <a:r>
              <a:rPr lang="en-NZ" sz="2000" dirty="0" smtClean="0"/>
              <a:t> </a:t>
            </a:r>
            <a:br>
              <a:rPr lang="en-NZ" sz="2000" dirty="0" smtClean="0"/>
            </a:br>
            <a:r>
              <a:rPr lang="en-NZ" sz="2000" dirty="0" smtClean="0"/>
              <a:t> </a:t>
            </a:r>
            <a:r>
              <a:rPr lang="en-NZ" dirty="0" smtClean="0"/>
              <a:t/>
            </a:r>
            <a:br>
              <a:rPr lang="en-NZ" dirty="0" smtClean="0"/>
            </a:br>
            <a:r>
              <a:rPr lang="en-NZ" dirty="0" smtClean="0"/>
              <a:t/>
            </a:r>
            <a:br>
              <a:rPr lang="en-NZ" dirty="0" smtClean="0"/>
            </a:br>
            <a:endParaRPr lang="en-NZ" dirty="0"/>
          </a:p>
        </p:txBody>
      </p:sp>
      <p:sp>
        <p:nvSpPr>
          <p:cNvPr id="3" name="Content Placeholder 2"/>
          <p:cNvSpPr>
            <a:spLocks noGrp="1"/>
          </p:cNvSpPr>
          <p:nvPr>
            <p:ph idx="1"/>
          </p:nvPr>
        </p:nvSpPr>
        <p:spPr>
          <a:xfrm>
            <a:off x="914400" y="3356992"/>
            <a:ext cx="7772400" cy="2998568"/>
          </a:xfrm>
        </p:spPr>
        <p:txBody>
          <a:bodyPr/>
          <a:lstStyle/>
          <a:p>
            <a:endParaRPr lang="en-NZ" sz="2400" b="1" dirty="0" smtClean="0"/>
          </a:p>
          <a:p>
            <a:r>
              <a:rPr lang="en-NZ" sz="2400" b="1" dirty="0" smtClean="0"/>
              <a:t>What </a:t>
            </a:r>
            <a:r>
              <a:rPr lang="en-NZ" sz="2400" b="1" dirty="0" smtClean="0"/>
              <a:t>have you </a:t>
            </a:r>
            <a:r>
              <a:rPr lang="en-NZ" sz="2400" b="1" dirty="0" smtClean="0"/>
              <a:t>noticed </a:t>
            </a:r>
            <a:r>
              <a:rPr lang="en-NZ" sz="2400" b="1" dirty="0" smtClean="0"/>
              <a:t>about the style of the writing?</a:t>
            </a:r>
            <a:endParaRPr lang="en-NZ" sz="2400" dirty="0" smtClean="0"/>
          </a:p>
          <a:p>
            <a:r>
              <a:rPr lang="en-NZ" sz="2400" b="1" dirty="0" smtClean="0"/>
              <a:t>What do you notice to be same / different?</a:t>
            </a:r>
            <a:endParaRPr lang="en-NZ" sz="2400" dirty="0" smtClean="0"/>
          </a:p>
          <a:p>
            <a:r>
              <a:rPr lang="en-NZ" sz="2400" b="1" dirty="0" smtClean="0"/>
              <a:t>What articles do you like? Why / why not?</a:t>
            </a:r>
            <a:endParaRPr lang="en-NZ" sz="2400" dirty="0" smtClean="0"/>
          </a:p>
          <a:p>
            <a:r>
              <a:rPr lang="en-NZ" sz="2400" b="1" dirty="0" smtClean="0"/>
              <a:t>Who is the articles target audience? Adult’s or children?</a:t>
            </a:r>
            <a:endParaRPr lang="en-NZ" sz="2400" dirty="0" smtClean="0"/>
          </a:p>
          <a:p>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60648"/>
            <a:ext cx="7772400" cy="914400"/>
          </a:xfrm>
        </p:spPr>
        <p:txBody>
          <a:bodyPr/>
          <a:lstStyle/>
          <a:p>
            <a:r>
              <a:rPr lang="en-NZ" b="1" dirty="0" smtClean="0">
                <a:solidFill>
                  <a:schemeClr val="accent2"/>
                </a:solidFill>
              </a:rPr>
              <a:t>Effective Article Writing - How to Write an </a:t>
            </a:r>
            <a:r>
              <a:rPr lang="en-NZ" b="1" dirty="0" smtClean="0">
                <a:solidFill>
                  <a:schemeClr val="accent2"/>
                </a:solidFill>
              </a:rPr>
              <a:t>Article </a:t>
            </a:r>
            <a:r>
              <a:rPr lang="en-NZ" sz="1800" b="1" dirty="0" smtClean="0">
                <a:solidFill>
                  <a:schemeClr val="accent2"/>
                </a:solidFill>
              </a:rPr>
              <a:t>continued…</a:t>
            </a:r>
            <a:endParaRPr lang="en-NZ" sz="1800" dirty="0"/>
          </a:p>
        </p:txBody>
      </p:sp>
      <p:sp>
        <p:nvSpPr>
          <p:cNvPr id="3" name="Content Placeholder 2"/>
          <p:cNvSpPr>
            <a:spLocks noGrp="1"/>
          </p:cNvSpPr>
          <p:nvPr>
            <p:ph idx="1"/>
          </p:nvPr>
        </p:nvSpPr>
        <p:spPr/>
        <p:txBody>
          <a:bodyPr>
            <a:noAutofit/>
          </a:bodyPr>
          <a:lstStyle/>
          <a:p>
            <a:pPr>
              <a:buAutoNum type="arabicPeriod" startAt="5"/>
            </a:pPr>
            <a:r>
              <a:rPr lang="en-NZ" sz="1600" b="1" dirty="0" smtClean="0">
                <a:solidFill>
                  <a:schemeClr val="accent2">
                    <a:lumMod val="60000"/>
                    <a:lumOff val="40000"/>
                  </a:schemeClr>
                </a:solidFill>
              </a:rPr>
              <a:t>Resources</a:t>
            </a:r>
            <a:r>
              <a:rPr lang="en-NZ" sz="1600" dirty="0" smtClean="0"/>
              <a:t>- </a:t>
            </a:r>
            <a:r>
              <a:rPr lang="en-NZ" sz="1600" dirty="0" smtClean="0"/>
              <a:t>I sometimes include this section if I </a:t>
            </a:r>
            <a:r>
              <a:rPr lang="en-NZ" sz="1600" dirty="0" smtClean="0"/>
              <a:t>haven't included </a:t>
            </a:r>
            <a:r>
              <a:rPr lang="en-NZ" sz="1600" dirty="0" smtClean="0"/>
              <a:t>it already within the body of the article. I </a:t>
            </a:r>
            <a:r>
              <a:rPr lang="en-NZ" sz="1600" dirty="0" smtClean="0"/>
              <a:t>want the </a:t>
            </a:r>
            <a:r>
              <a:rPr lang="en-NZ" sz="1600" dirty="0" smtClean="0"/>
              <a:t>reader to quickly access the resources without having</a:t>
            </a:r>
            <a:br>
              <a:rPr lang="en-NZ" sz="1600" dirty="0" smtClean="0"/>
            </a:br>
            <a:r>
              <a:rPr lang="en-NZ" sz="1600" dirty="0" smtClean="0"/>
              <a:t>to re-read the </a:t>
            </a:r>
            <a:r>
              <a:rPr lang="en-NZ" sz="1600" dirty="0" smtClean="0"/>
              <a:t>article.</a:t>
            </a:r>
          </a:p>
          <a:p>
            <a:pPr>
              <a:buAutoNum type="arabicPeriod" startAt="5"/>
            </a:pPr>
            <a:r>
              <a:rPr lang="en-NZ" sz="1600" b="1" dirty="0" smtClean="0">
                <a:solidFill>
                  <a:schemeClr val="accent2">
                    <a:lumMod val="60000"/>
                    <a:lumOff val="40000"/>
                  </a:schemeClr>
                </a:solidFill>
              </a:rPr>
              <a:t>Resource </a:t>
            </a:r>
            <a:r>
              <a:rPr lang="en-NZ" sz="1600" b="1" dirty="0" smtClean="0">
                <a:solidFill>
                  <a:schemeClr val="accent2">
                    <a:lumMod val="60000"/>
                    <a:lumOff val="40000"/>
                  </a:schemeClr>
                </a:solidFill>
              </a:rPr>
              <a:t>box</a:t>
            </a:r>
            <a:r>
              <a:rPr lang="en-NZ" sz="1600" dirty="0" smtClean="0">
                <a:solidFill>
                  <a:schemeClr val="accent2">
                    <a:lumMod val="60000"/>
                    <a:lumOff val="40000"/>
                  </a:schemeClr>
                </a:solidFill>
              </a:rPr>
              <a:t> </a:t>
            </a:r>
            <a:r>
              <a:rPr lang="en-NZ" sz="1600" dirty="0" smtClean="0"/>
              <a:t>- this is the place you can safely include </a:t>
            </a:r>
            <a:r>
              <a:rPr lang="en-NZ" sz="1600" dirty="0" smtClean="0"/>
              <a:t>a little </a:t>
            </a:r>
            <a:r>
              <a:rPr lang="en-NZ" sz="1600" dirty="0" smtClean="0"/>
              <a:t>about yourself and your business plus provide a </a:t>
            </a:r>
            <a:r>
              <a:rPr lang="en-NZ" sz="1600" dirty="0" smtClean="0"/>
              <a:t>link to </a:t>
            </a:r>
            <a:r>
              <a:rPr lang="en-NZ" sz="1600" dirty="0" smtClean="0"/>
              <a:t>your web site or newsletter (see my resource box </a:t>
            </a:r>
            <a:r>
              <a:rPr lang="en-NZ" sz="1600" dirty="0" smtClean="0"/>
              <a:t> below). This </a:t>
            </a:r>
            <a:r>
              <a:rPr lang="en-NZ" sz="1600" dirty="0" smtClean="0"/>
              <a:t>provides an opportunity for readers to visit your </a:t>
            </a:r>
            <a:r>
              <a:rPr lang="en-NZ" sz="1600" dirty="0" smtClean="0"/>
              <a:t>web site</a:t>
            </a:r>
            <a:r>
              <a:rPr lang="en-NZ" sz="1600" dirty="0" smtClean="0"/>
              <a:t>, learn more about your product or services </a:t>
            </a:r>
            <a:r>
              <a:rPr lang="en-NZ" sz="1600" dirty="0" smtClean="0"/>
              <a:t>and/or subscribe </a:t>
            </a:r>
            <a:r>
              <a:rPr lang="en-NZ" sz="1600" dirty="0" smtClean="0"/>
              <a:t>to your newsletter. The box should be a </a:t>
            </a:r>
            <a:r>
              <a:rPr lang="en-NZ" sz="1600" dirty="0" smtClean="0"/>
              <a:t>maximum of </a:t>
            </a:r>
            <a:r>
              <a:rPr lang="en-NZ" sz="1600" dirty="0" smtClean="0"/>
              <a:t>6 lines</a:t>
            </a:r>
            <a:r>
              <a:rPr lang="en-NZ" sz="1600" dirty="0" smtClean="0"/>
              <a:t>.</a:t>
            </a:r>
          </a:p>
          <a:p>
            <a:pPr>
              <a:buAutoNum type="arabicPeriod" startAt="5"/>
            </a:pPr>
            <a:r>
              <a:rPr lang="en-NZ" sz="1600" b="1" dirty="0" smtClean="0"/>
              <a:t>Subscribe </a:t>
            </a:r>
            <a:r>
              <a:rPr lang="en-NZ" sz="1600" b="1" dirty="0" smtClean="0"/>
              <a:t>FREE </a:t>
            </a:r>
            <a:r>
              <a:rPr lang="en-NZ" sz="1600" b="1" dirty="0" smtClean="0"/>
              <a:t>to Marketing </a:t>
            </a:r>
            <a:r>
              <a:rPr lang="en-NZ" sz="1600" b="1" dirty="0" smtClean="0"/>
              <a:t>Tips Newsletter</a:t>
            </a:r>
            <a:r>
              <a:rPr lang="en-NZ" sz="1600" dirty="0" smtClean="0"/>
              <a:t> </a:t>
            </a:r>
            <a:r>
              <a:rPr lang="en-NZ" sz="1600" b="1" dirty="0" smtClean="0"/>
              <a:t>Please enter your e-mail address </a:t>
            </a:r>
            <a:r>
              <a:rPr lang="en-NZ" sz="1600" dirty="0" smtClean="0"/>
              <a:t>below to receive original in-depth Marketing Articles every 2 weeks. </a:t>
            </a:r>
            <a:r>
              <a:rPr lang="en-NZ" sz="1600" b="1" dirty="0" smtClean="0"/>
              <a:t>NEW </a:t>
            </a:r>
            <a:r>
              <a:rPr lang="en-NZ" sz="1600" b="1" dirty="0" err="1" smtClean="0"/>
              <a:t>Ebook</a:t>
            </a:r>
            <a:r>
              <a:rPr lang="en-NZ" sz="1600" b="1" dirty="0" smtClean="0">
                <a:hlinkClick r:id="rId2"/>
              </a:rPr>
              <a:t/>
            </a:r>
            <a:br>
              <a:rPr lang="en-NZ" sz="1600" b="1" dirty="0" smtClean="0">
                <a:hlinkClick r:id="rId2"/>
              </a:rPr>
            </a:br>
            <a:r>
              <a:rPr lang="en-NZ" sz="1600" dirty="0" smtClean="0">
                <a:hlinkClick r:id="rId2"/>
              </a:rPr>
              <a:t>Attract 1000s of visitors to your web site with Highly Effective Article Marketing Strategies </a:t>
            </a:r>
            <a:endParaRPr lang="en-NZ" sz="1600" dirty="0" smtClean="0"/>
          </a:p>
          <a:p>
            <a:pPr>
              <a:buAutoNum type="arabicPeriod" startAt="5"/>
            </a:pPr>
            <a:r>
              <a:rPr lang="en-NZ" sz="1600" b="1" dirty="0" smtClean="0">
                <a:solidFill>
                  <a:schemeClr val="accent2">
                    <a:lumMod val="60000"/>
                    <a:lumOff val="40000"/>
                  </a:schemeClr>
                </a:solidFill>
              </a:rPr>
              <a:t>Write </a:t>
            </a:r>
            <a:r>
              <a:rPr lang="en-NZ" sz="1600" b="1" dirty="0" smtClean="0">
                <a:solidFill>
                  <a:schemeClr val="accent2">
                    <a:lumMod val="60000"/>
                    <a:lumOff val="40000"/>
                  </a:schemeClr>
                </a:solidFill>
              </a:rPr>
              <a:t>with style</a:t>
            </a:r>
            <a:r>
              <a:rPr lang="en-NZ" sz="1600" dirty="0" smtClean="0">
                <a:solidFill>
                  <a:schemeClr val="accent2">
                    <a:lumMod val="60000"/>
                    <a:lumOff val="40000"/>
                  </a:schemeClr>
                </a:solidFill>
              </a:rPr>
              <a:t> </a:t>
            </a:r>
            <a:r>
              <a:rPr lang="en-NZ" sz="1600" dirty="0" smtClean="0"/>
              <a:t>- write in an informal style, like </a:t>
            </a:r>
            <a:r>
              <a:rPr lang="en-NZ" sz="1600" dirty="0" smtClean="0"/>
              <a:t>you would </a:t>
            </a:r>
            <a:r>
              <a:rPr lang="en-NZ" sz="1600" dirty="0" smtClean="0"/>
              <a:t>explain your topic to a friend. Don't worry too </a:t>
            </a:r>
            <a:r>
              <a:rPr lang="en-NZ" sz="1600" dirty="0" smtClean="0"/>
              <a:t>much about </a:t>
            </a:r>
            <a:r>
              <a:rPr lang="en-NZ" sz="1600" dirty="0" smtClean="0"/>
              <a:t>correcting mistakes or how it sounds. This may</a:t>
            </a:r>
            <a:br>
              <a:rPr lang="en-NZ" sz="1600" dirty="0" smtClean="0"/>
            </a:br>
            <a:r>
              <a:rPr lang="en-NZ" sz="1600" dirty="0" smtClean="0"/>
              <a:t>interrupt the flow of thoughts you want to write about. You</a:t>
            </a:r>
            <a:br>
              <a:rPr lang="en-NZ" sz="1600" dirty="0" smtClean="0"/>
            </a:br>
            <a:r>
              <a:rPr lang="en-NZ" sz="1600" dirty="0" smtClean="0"/>
              <a:t>can always correct them later.</a:t>
            </a:r>
            <a:br>
              <a:rPr lang="en-NZ" sz="1600" dirty="0" smtClean="0"/>
            </a:br>
            <a:r>
              <a:rPr lang="en-NZ" sz="1600" dirty="0" smtClean="0"/>
              <a:t/>
            </a:r>
            <a:br>
              <a:rPr lang="en-NZ" sz="1600" dirty="0" smtClean="0"/>
            </a:br>
            <a:endParaRPr lang="en-NZ" sz="1600" dirty="0" smtClean="0"/>
          </a:p>
          <a:p>
            <a:endParaRPr lang="en-NZ"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2204864"/>
            <a:ext cx="8280920" cy="5074440"/>
          </a:xfrm>
        </p:spPr>
        <p:txBody>
          <a:bodyPr>
            <a:normAutofit fontScale="25000" lnSpcReduction="20000"/>
          </a:bodyPr>
          <a:lstStyle/>
          <a:p>
            <a:pPr>
              <a:buNone/>
            </a:pPr>
            <a:r>
              <a:rPr lang="en-NZ" sz="6400" b="1" dirty="0" smtClean="0"/>
              <a:t>9.    </a:t>
            </a:r>
            <a:r>
              <a:rPr lang="en-NZ" sz="6400" b="1" dirty="0" smtClean="0">
                <a:solidFill>
                  <a:schemeClr val="accent2">
                    <a:lumMod val="60000"/>
                    <a:lumOff val="40000"/>
                  </a:schemeClr>
                </a:solidFill>
              </a:rPr>
              <a:t>Take </a:t>
            </a:r>
            <a:r>
              <a:rPr lang="en-NZ" sz="6400" b="1" dirty="0" smtClean="0">
                <a:solidFill>
                  <a:schemeClr val="accent2">
                    <a:lumMod val="60000"/>
                    <a:lumOff val="40000"/>
                  </a:schemeClr>
                </a:solidFill>
              </a:rPr>
              <a:t>a </a:t>
            </a:r>
            <a:r>
              <a:rPr lang="en-NZ" sz="6400" b="1" dirty="0" smtClean="0">
                <a:solidFill>
                  <a:schemeClr val="accent2">
                    <a:lumMod val="60000"/>
                    <a:lumOff val="40000"/>
                  </a:schemeClr>
                </a:solidFill>
              </a:rPr>
              <a:t>break </a:t>
            </a:r>
            <a:r>
              <a:rPr lang="en-NZ" sz="6400" b="1" dirty="0" smtClean="0"/>
              <a:t>-  </a:t>
            </a:r>
            <a:r>
              <a:rPr lang="en-NZ" sz="6400" dirty="0" smtClean="0"/>
              <a:t>After </a:t>
            </a:r>
            <a:r>
              <a:rPr lang="en-NZ" sz="6400" dirty="0" smtClean="0"/>
              <a:t>you have written the article, come back to </a:t>
            </a:r>
            <a:r>
              <a:rPr lang="en-NZ" sz="6400" dirty="0" smtClean="0"/>
              <a:t>it after a break. </a:t>
            </a:r>
            <a:r>
              <a:rPr lang="en-NZ" sz="6400" dirty="0" smtClean="0"/>
              <a:t>This will enable </a:t>
            </a:r>
            <a:r>
              <a:rPr lang="en-NZ" sz="6400" dirty="0" smtClean="0"/>
              <a:t>you to </a:t>
            </a:r>
            <a:r>
              <a:rPr lang="en-NZ" sz="6400" dirty="0" smtClean="0"/>
              <a:t>take a fresh look at it, find new mistakes or even </a:t>
            </a:r>
            <a:r>
              <a:rPr lang="en-NZ" sz="6400" dirty="0" smtClean="0"/>
              <a:t>want to </a:t>
            </a:r>
            <a:r>
              <a:rPr lang="en-NZ" sz="6400" dirty="0" smtClean="0"/>
              <a:t>rewrite a paragraph or two to make it flow better</a:t>
            </a:r>
            <a:r>
              <a:rPr lang="en-NZ" sz="6400" dirty="0" smtClean="0"/>
              <a:t>.</a:t>
            </a:r>
          </a:p>
          <a:p>
            <a:pPr>
              <a:buNone/>
            </a:pPr>
            <a:r>
              <a:rPr lang="en-NZ" sz="6400" b="1" dirty="0" smtClean="0"/>
              <a:t>10. </a:t>
            </a:r>
            <a:r>
              <a:rPr lang="en-NZ" sz="6400" b="1" dirty="0" smtClean="0">
                <a:solidFill>
                  <a:schemeClr val="accent2">
                    <a:lumMod val="60000"/>
                    <a:lumOff val="40000"/>
                  </a:schemeClr>
                </a:solidFill>
              </a:rPr>
              <a:t>Check your </a:t>
            </a:r>
            <a:r>
              <a:rPr lang="en-NZ" sz="6400" b="1" dirty="0" smtClean="0">
                <a:solidFill>
                  <a:schemeClr val="accent2">
                    <a:lumMod val="60000"/>
                    <a:lumOff val="40000"/>
                  </a:schemeClr>
                </a:solidFill>
              </a:rPr>
              <a:t>article </a:t>
            </a:r>
            <a:r>
              <a:rPr lang="en-NZ" sz="6400" b="1" dirty="0" smtClean="0"/>
              <a:t>- </a:t>
            </a:r>
            <a:r>
              <a:rPr lang="en-NZ" sz="6400" dirty="0" smtClean="0"/>
              <a:t>After </a:t>
            </a:r>
            <a:r>
              <a:rPr lang="en-NZ" sz="6400" dirty="0" smtClean="0"/>
              <a:t>writing your article, run it through a spell </a:t>
            </a:r>
            <a:r>
              <a:rPr lang="en-NZ" sz="6400" dirty="0" smtClean="0"/>
              <a:t>checker first</a:t>
            </a:r>
            <a:r>
              <a:rPr lang="en-NZ" sz="6400" dirty="0" smtClean="0"/>
              <a:t>, then read it through a few times to check </a:t>
            </a:r>
            <a:r>
              <a:rPr lang="en-NZ" sz="6400" dirty="0" smtClean="0"/>
              <a:t>for spelling </a:t>
            </a:r>
            <a:r>
              <a:rPr lang="en-NZ" sz="6400" dirty="0" smtClean="0"/>
              <a:t>mistakes the spell checker may have missed and </a:t>
            </a:r>
            <a:r>
              <a:rPr lang="en-NZ" sz="6400" dirty="0" smtClean="0"/>
              <a:t>to correct </a:t>
            </a:r>
            <a:r>
              <a:rPr lang="en-NZ" sz="6400" dirty="0" smtClean="0"/>
              <a:t>the grammar and punctuation. Make sure it </a:t>
            </a:r>
            <a:r>
              <a:rPr lang="en-NZ" sz="6400" dirty="0" smtClean="0"/>
              <a:t>flows well </a:t>
            </a:r>
            <a:r>
              <a:rPr lang="en-NZ" sz="6400" dirty="0" smtClean="0"/>
              <a:t>by </a:t>
            </a:r>
            <a:r>
              <a:rPr lang="en-NZ" sz="6400" dirty="0" smtClean="0"/>
              <a:t> clearly </a:t>
            </a:r>
            <a:r>
              <a:rPr lang="en-NZ" sz="6400" dirty="0" smtClean="0"/>
              <a:t>identifying the problem, providing </a:t>
            </a:r>
            <a:r>
              <a:rPr lang="en-NZ" sz="6400" dirty="0" smtClean="0"/>
              <a:t>a solution </a:t>
            </a:r>
            <a:r>
              <a:rPr lang="en-NZ" sz="6400" dirty="0" smtClean="0"/>
              <a:t>and concluding with an action </a:t>
            </a:r>
            <a:r>
              <a:rPr lang="en-NZ" sz="6400" dirty="0" smtClean="0"/>
              <a:t>step </a:t>
            </a:r>
            <a:r>
              <a:rPr lang="en-NZ" sz="6400" dirty="0" smtClean="0"/>
              <a:t>or steps. </a:t>
            </a:r>
            <a:r>
              <a:rPr lang="en-NZ" sz="6400" dirty="0" smtClean="0"/>
              <a:t>Get someone </a:t>
            </a:r>
            <a:r>
              <a:rPr lang="en-NZ" sz="6400" dirty="0" smtClean="0"/>
              <a:t>else to read it over. Often they will find </a:t>
            </a:r>
            <a:r>
              <a:rPr lang="en-NZ" sz="6400" dirty="0" smtClean="0"/>
              <a:t>the mistakes </a:t>
            </a:r>
            <a:r>
              <a:rPr lang="en-NZ" sz="6400" dirty="0" smtClean="0"/>
              <a:t>that you missed</a:t>
            </a:r>
            <a:r>
              <a:rPr lang="en-NZ" sz="6400" dirty="0" smtClean="0"/>
              <a:t>.</a:t>
            </a:r>
          </a:p>
          <a:p>
            <a:pPr>
              <a:buNone/>
            </a:pPr>
            <a:r>
              <a:rPr lang="en-NZ" sz="6400" b="1" dirty="0" smtClean="0"/>
              <a:t>11.  </a:t>
            </a:r>
            <a:r>
              <a:rPr lang="en-NZ" sz="6400" b="1" dirty="0" smtClean="0">
                <a:solidFill>
                  <a:schemeClr val="accent2">
                    <a:lumMod val="60000"/>
                    <a:lumOff val="40000"/>
                  </a:schemeClr>
                </a:solidFill>
              </a:rPr>
              <a:t>Format </a:t>
            </a:r>
            <a:r>
              <a:rPr lang="en-NZ" sz="6400" b="1" dirty="0" smtClean="0">
                <a:solidFill>
                  <a:schemeClr val="accent2">
                    <a:lumMod val="60000"/>
                    <a:lumOff val="40000"/>
                  </a:schemeClr>
                </a:solidFill>
              </a:rPr>
              <a:t>your </a:t>
            </a:r>
            <a:r>
              <a:rPr lang="en-NZ" sz="6400" b="1" dirty="0" smtClean="0">
                <a:solidFill>
                  <a:schemeClr val="accent2">
                    <a:lumMod val="60000"/>
                    <a:lumOff val="40000"/>
                  </a:schemeClr>
                </a:solidFill>
              </a:rPr>
              <a:t>article </a:t>
            </a:r>
            <a:r>
              <a:rPr lang="en-NZ" sz="6400" b="1" dirty="0" smtClean="0"/>
              <a:t>- </a:t>
            </a:r>
            <a:r>
              <a:rPr lang="en-NZ" sz="6400" dirty="0" smtClean="0"/>
              <a:t>You </a:t>
            </a:r>
            <a:r>
              <a:rPr lang="en-NZ" sz="6400" dirty="0" smtClean="0"/>
              <a:t>will need to format your sentence length at 60-65 </a:t>
            </a:r>
            <a:r>
              <a:rPr lang="en-NZ" sz="6400" dirty="0" smtClean="0"/>
              <a:t>words per line. This will enable </a:t>
            </a:r>
            <a:r>
              <a:rPr lang="en-NZ" sz="6400" dirty="0" smtClean="0"/>
              <a:t>people to read it </a:t>
            </a:r>
            <a:r>
              <a:rPr lang="en-NZ" sz="6400" dirty="0" smtClean="0"/>
              <a:t>. </a:t>
            </a:r>
            <a:r>
              <a:rPr lang="en-NZ" sz="6400" dirty="0" smtClean="0"/>
              <a:t>If </a:t>
            </a:r>
            <a:r>
              <a:rPr lang="en-NZ" sz="6400" dirty="0" smtClean="0"/>
              <a:t>the sentence </a:t>
            </a:r>
            <a:r>
              <a:rPr lang="en-NZ" sz="6400" dirty="0" smtClean="0"/>
              <a:t>length is longer than this the article may </a:t>
            </a:r>
            <a:r>
              <a:rPr lang="en-NZ" sz="6400" dirty="0" smtClean="0"/>
              <a:t>break up </a:t>
            </a:r>
            <a:r>
              <a:rPr lang="en-NZ" sz="6400" dirty="0" smtClean="0"/>
              <a:t>making it impossible to </a:t>
            </a:r>
            <a:r>
              <a:rPr lang="en-NZ" sz="6400" dirty="0" smtClean="0"/>
              <a:t>read. You can download </a:t>
            </a:r>
            <a:r>
              <a:rPr lang="en-NZ" sz="6400" dirty="0" err="1" smtClean="0">
                <a:hlinkClick r:id="rId2"/>
              </a:rPr>
              <a:t>Ezy</a:t>
            </a:r>
            <a:r>
              <a:rPr lang="en-NZ" sz="6400" dirty="0" smtClean="0">
                <a:hlinkClick r:id="rId2"/>
              </a:rPr>
              <a:t> </a:t>
            </a:r>
            <a:r>
              <a:rPr lang="en-NZ" sz="6400" dirty="0" err="1" smtClean="0">
                <a:hlinkClick r:id="rId2"/>
              </a:rPr>
              <a:t>Ezine</a:t>
            </a:r>
            <a:r>
              <a:rPr lang="en-NZ" sz="6400" dirty="0" smtClean="0">
                <a:hlinkClick r:id="rId2"/>
              </a:rPr>
              <a:t> Ad </a:t>
            </a:r>
            <a:r>
              <a:rPr lang="en-NZ" sz="6400" dirty="0" smtClean="0">
                <a:hlinkClick r:id="rId2"/>
              </a:rPr>
              <a:t>Formatter</a:t>
            </a:r>
            <a:r>
              <a:rPr lang="en-NZ" sz="6400" dirty="0" smtClean="0"/>
              <a:t> for free </a:t>
            </a:r>
            <a:r>
              <a:rPr lang="en-NZ" sz="6400" dirty="0" smtClean="0"/>
              <a:t>to </a:t>
            </a:r>
            <a:r>
              <a:rPr lang="en-NZ" sz="6400" dirty="0" smtClean="0"/>
              <a:t>effortlessly format </a:t>
            </a:r>
            <a:r>
              <a:rPr lang="en-NZ" sz="6400" dirty="0" smtClean="0"/>
              <a:t>my </a:t>
            </a:r>
            <a:r>
              <a:rPr lang="en-NZ" sz="6400" dirty="0" smtClean="0"/>
              <a:t> articles before submitting . </a:t>
            </a:r>
          </a:p>
          <a:p>
            <a:pPr marL="1211580" indent="-1143000">
              <a:buNone/>
            </a:pPr>
            <a:r>
              <a:rPr lang="en-NZ" sz="6400" b="1" dirty="0" smtClean="0"/>
              <a:t>12. </a:t>
            </a:r>
            <a:r>
              <a:rPr lang="en-NZ" sz="6400" b="1" dirty="0" smtClean="0">
                <a:solidFill>
                  <a:schemeClr val="accent2">
                    <a:lumMod val="60000"/>
                    <a:lumOff val="40000"/>
                  </a:schemeClr>
                </a:solidFill>
              </a:rPr>
              <a:t>Conclusion –  </a:t>
            </a:r>
            <a:r>
              <a:rPr lang="en-NZ" sz="6400" dirty="0" smtClean="0"/>
              <a:t>If </a:t>
            </a:r>
            <a:r>
              <a:rPr lang="en-NZ" sz="6400" dirty="0" smtClean="0"/>
              <a:t>you consistently write an article every week or 2 </a:t>
            </a:r>
            <a:r>
              <a:rPr lang="en-NZ" sz="6400" dirty="0" smtClean="0"/>
              <a:t>weeks and </a:t>
            </a:r>
            <a:r>
              <a:rPr lang="en-NZ" sz="6400" dirty="0" smtClean="0"/>
              <a:t>submit it </a:t>
            </a:r>
            <a:r>
              <a:rPr lang="en-NZ" sz="6400" dirty="0" smtClean="0"/>
              <a:t>for publication you will  soon </a:t>
            </a:r>
            <a:r>
              <a:rPr lang="en-NZ" sz="6400" dirty="0" smtClean="0"/>
              <a:t>generate </a:t>
            </a:r>
            <a:r>
              <a:rPr lang="en-NZ" sz="6400" dirty="0" smtClean="0"/>
              <a:t>a steady </a:t>
            </a:r>
            <a:r>
              <a:rPr lang="en-NZ" sz="6400" dirty="0" smtClean="0"/>
              <a:t>stream of traffic to your web site for years </a:t>
            </a:r>
            <a:r>
              <a:rPr lang="en-NZ" sz="6400" dirty="0" smtClean="0"/>
              <a:t>to come</a:t>
            </a:r>
            <a:r>
              <a:rPr lang="en-NZ" sz="6400" dirty="0" smtClean="0"/>
              <a:t>.</a:t>
            </a:r>
          </a:p>
          <a:p>
            <a:endParaRPr lang="en-NZ" dirty="0"/>
          </a:p>
        </p:txBody>
      </p:sp>
      <p:sp>
        <p:nvSpPr>
          <p:cNvPr id="4" name="Title 1"/>
          <p:cNvSpPr>
            <a:spLocks noGrp="1"/>
          </p:cNvSpPr>
          <p:nvPr>
            <p:ph type="title"/>
          </p:nvPr>
        </p:nvSpPr>
        <p:spPr/>
        <p:txBody>
          <a:bodyPr/>
          <a:lstStyle/>
          <a:p>
            <a:r>
              <a:rPr lang="en-NZ" sz="3600" b="1" dirty="0" smtClean="0">
                <a:solidFill>
                  <a:schemeClr val="accent2"/>
                </a:solidFill>
              </a:rPr>
              <a:t>Effective Article Writing - How to Write an </a:t>
            </a:r>
            <a:r>
              <a:rPr lang="en-NZ" sz="3600" b="1" dirty="0" smtClean="0">
                <a:solidFill>
                  <a:schemeClr val="accent2"/>
                </a:solidFill>
              </a:rPr>
              <a:t>Article </a:t>
            </a:r>
            <a:r>
              <a:rPr lang="en-NZ" sz="1800" b="1" dirty="0" smtClean="0">
                <a:solidFill>
                  <a:schemeClr val="accent2"/>
                </a:solidFill>
              </a:rPr>
              <a:t>continued…2</a:t>
            </a:r>
            <a:endParaRPr lang="en-NZ"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solidFill>
                  <a:schemeClr val="accent2"/>
                </a:solidFill>
              </a:rPr>
              <a:t>Articles can usually be split into the following types: </a:t>
            </a:r>
            <a:r>
              <a:rPr lang="en-NZ" dirty="0" smtClean="0"/>
              <a:t/>
            </a:r>
            <a:br>
              <a:rPr lang="en-NZ" dirty="0" smtClean="0"/>
            </a:br>
            <a:endParaRPr lang="en-NZ" dirty="0"/>
          </a:p>
        </p:txBody>
      </p:sp>
      <p:sp>
        <p:nvSpPr>
          <p:cNvPr id="3" name="Content Placeholder 2"/>
          <p:cNvSpPr>
            <a:spLocks noGrp="1"/>
          </p:cNvSpPr>
          <p:nvPr>
            <p:ph idx="1"/>
          </p:nvPr>
        </p:nvSpPr>
        <p:spPr/>
        <p:txBody>
          <a:bodyPr>
            <a:normAutofit fontScale="62500" lnSpcReduction="20000"/>
          </a:bodyPr>
          <a:lstStyle/>
          <a:p>
            <a:pPr>
              <a:buNone/>
            </a:pPr>
            <a:r>
              <a:rPr lang="en-NZ" dirty="0" smtClean="0"/>
              <a:t>• </a:t>
            </a:r>
            <a:r>
              <a:rPr lang="en-NZ" dirty="0" smtClean="0">
                <a:solidFill>
                  <a:schemeClr val="accent2">
                    <a:lumMod val="60000"/>
                    <a:lumOff val="40000"/>
                  </a:schemeClr>
                </a:solidFill>
              </a:rPr>
              <a:t>‘how to’ articles </a:t>
            </a:r>
            <a:r>
              <a:rPr lang="en-NZ" dirty="0" smtClean="0"/>
              <a:t>– i.e. how to do something, such as improving your diet, or how to look after antique pewter. The subject must be interesting to other people and will usually need illustrations or pictures </a:t>
            </a:r>
          </a:p>
          <a:p>
            <a:pPr>
              <a:buNone/>
            </a:pPr>
            <a:r>
              <a:rPr lang="en-NZ" dirty="0" smtClean="0"/>
              <a:t>• </a:t>
            </a:r>
            <a:r>
              <a:rPr lang="en-NZ" dirty="0" smtClean="0">
                <a:solidFill>
                  <a:schemeClr val="accent2">
                    <a:lumMod val="60000"/>
                    <a:lumOff val="40000"/>
                  </a:schemeClr>
                </a:solidFill>
              </a:rPr>
              <a:t>think pieces </a:t>
            </a:r>
            <a:r>
              <a:rPr lang="en-NZ" dirty="0" smtClean="0"/>
              <a:t>– factual pieces which give the writer’s opinion on topical items that would interest the publication’s readers; they may attempt to change the readers’ perception of something or persuade them to listen to an argument </a:t>
            </a:r>
          </a:p>
          <a:p>
            <a:pPr>
              <a:buNone/>
            </a:pPr>
            <a:r>
              <a:rPr lang="en-NZ" dirty="0" smtClean="0"/>
              <a:t>• </a:t>
            </a:r>
            <a:r>
              <a:rPr lang="en-NZ" dirty="0" smtClean="0">
                <a:solidFill>
                  <a:schemeClr val="accent2">
                    <a:lumMod val="60000"/>
                    <a:lumOff val="40000"/>
                  </a:schemeClr>
                </a:solidFill>
              </a:rPr>
              <a:t>news stories </a:t>
            </a:r>
            <a:r>
              <a:rPr lang="en-NZ" dirty="0" smtClean="0"/>
              <a:t>– about a person or event (the best angles here are the odd, the interesting and the unusual) </a:t>
            </a:r>
          </a:p>
          <a:p>
            <a:pPr>
              <a:buNone/>
            </a:pPr>
            <a:r>
              <a:rPr lang="en-NZ" dirty="0" smtClean="0"/>
              <a:t>• </a:t>
            </a:r>
            <a:r>
              <a:rPr lang="en-NZ" dirty="0" smtClean="0">
                <a:solidFill>
                  <a:schemeClr val="accent2">
                    <a:lumMod val="60000"/>
                    <a:lumOff val="40000"/>
                  </a:schemeClr>
                </a:solidFill>
              </a:rPr>
              <a:t>true life stories </a:t>
            </a:r>
            <a:r>
              <a:rPr lang="en-NZ" dirty="0" smtClean="0"/>
              <a:t>(life-changing experiences, confession/repentance etc.; often you can use a case study as the lead section of an article) </a:t>
            </a:r>
          </a:p>
          <a:p>
            <a:pPr>
              <a:buNone/>
            </a:pPr>
            <a:r>
              <a:rPr lang="en-NZ" dirty="0" smtClean="0"/>
              <a:t>•</a:t>
            </a:r>
            <a:r>
              <a:rPr lang="en-NZ" dirty="0" smtClean="0">
                <a:solidFill>
                  <a:schemeClr val="accent2">
                    <a:lumMod val="60000"/>
                    <a:lumOff val="40000"/>
                  </a:schemeClr>
                </a:solidFill>
              </a:rPr>
              <a:t> interviews </a:t>
            </a:r>
            <a:r>
              <a:rPr lang="en-NZ" dirty="0" smtClean="0"/>
              <a:t>(usually with a celebrity or someone high-profile) </a:t>
            </a:r>
          </a:p>
          <a:p>
            <a:pPr>
              <a:buNone/>
            </a:pPr>
            <a:r>
              <a:rPr lang="en-NZ" dirty="0" smtClean="0"/>
              <a:t>•</a:t>
            </a:r>
            <a:r>
              <a:rPr lang="en-NZ" dirty="0" smtClean="0">
                <a:solidFill>
                  <a:schemeClr val="accent2">
                    <a:lumMod val="60000"/>
                    <a:lumOff val="40000"/>
                  </a:schemeClr>
                </a:solidFill>
              </a:rPr>
              <a:t> reviews </a:t>
            </a:r>
          </a:p>
          <a:p>
            <a:pPr>
              <a:buNone/>
            </a:pPr>
            <a:r>
              <a:rPr lang="en-NZ" dirty="0" smtClean="0"/>
              <a:t>• </a:t>
            </a:r>
            <a:r>
              <a:rPr lang="en-NZ" dirty="0" smtClean="0">
                <a:solidFill>
                  <a:schemeClr val="accent2">
                    <a:lumMod val="60000"/>
                    <a:lumOff val="40000"/>
                  </a:schemeClr>
                </a:solidFill>
              </a:rPr>
              <a:t>‘fillers’ </a:t>
            </a:r>
            <a:r>
              <a:rPr lang="en-NZ" dirty="0" smtClean="0"/>
              <a:t>or very short articles, sometimes 50–150 words – these can be anything from humorous anecdotes through to practical tips or even a numbered list, such as 3 reasons to get your blood-pressure checked.</a:t>
            </a:r>
          </a:p>
          <a:p>
            <a:endParaRPr lang="en-N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1"/>
                </a:solidFill>
              </a:rPr>
              <a:t>Newspaper</a:t>
            </a:r>
            <a:br>
              <a:rPr lang="en-NZ" dirty="0" smtClean="0">
                <a:solidFill>
                  <a:schemeClr val="accent1"/>
                </a:solidFill>
              </a:rPr>
            </a:br>
            <a:r>
              <a:rPr lang="en-NZ" dirty="0" smtClean="0">
                <a:solidFill>
                  <a:schemeClr val="accent1"/>
                </a:solidFill>
              </a:rPr>
              <a:t/>
            </a:r>
            <a:br>
              <a:rPr lang="en-NZ" dirty="0" smtClean="0">
                <a:solidFill>
                  <a:schemeClr val="accent1"/>
                </a:solidFill>
              </a:rPr>
            </a:br>
            <a:r>
              <a:rPr lang="en-NZ" dirty="0" smtClean="0">
                <a:solidFill>
                  <a:schemeClr val="accent1"/>
                </a:solidFill>
              </a:rPr>
              <a:t>Article:</a:t>
            </a:r>
            <a:br>
              <a:rPr lang="en-NZ" dirty="0" smtClean="0">
                <a:solidFill>
                  <a:schemeClr val="accent1"/>
                </a:solidFill>
              </a:rPr>
            </a:br>
            <a:r>
              <a:rPr lang="en-NZ" dirty="0" smtClean="0">
                <a:solidFill>
                  <a:schemeClr val="accent1"/>
                </a:solidFill>
              </a:rPr>
              <a:t/>
            </a:r>
            <a:br>
              <a:rPr lang="en-NZ" dirty="0" smtClean="0">
                <a:solidFill>
                  <a:schemeClr val="accent1"/>
                </a:solidFill>
              </a:rPr>
            </a:br>
            <a:r>
              <a:rPr lang="en-NZ" sz="1400" dirty="0" smtClean="0">
                <a:solidFill>
                  <a:schemeClr val="accent1"/>
                </a:solidFill>
              </a:rPr>
              <a:t>Who is this Article </a:t>
            </a:r>
            <a:br>
              <a:rPr lang="en-NZ" sz="1400" dirty="0" smtClean="0">
                <a:solidFill>
                  <a:schemeClr val="accent1"/>
                </a:solidFill>
              </a:rPr>
            </a:br>
            <a:r>
              <a:rPr lang="en-NZ" sz="1400" dirty="0" smtClean="0">
                <a:solidFill>
                  <a:schemeClr val="accent1"/>
                </a:solidFill>
              </a:rPr>
              <a:t>written for? (Target Audience)</a:t>
            </a:r>
            <a:br>
              <a:rPr lang="en-NZ" sz="1400" dirty="0" smtClean="0">
                <a:solidFill>
                  <a:schemeClr val="accent1"/>
                </a:solidFill>
              </a:rPr>
            </a:br>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How can you tell?</a:t>
            </a:r>
            <a:br>
              <a:rPr lang="en-NZ" sz="1400" dirty="0" smtClean="0">
                <a:solidFill>
                  <a:schemeClr val="accent1"/>
                </a:solidFill>
              </a:rPr>
            </a:br>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What is the article about?</a:t>
            </a:r>
            <a:br>
              <a:rPr lang="en-NZ" sz="1400" dirty="0" smtClean="0">
                <a:solidFill>
                  <a:schemeClr val="accent1"/>
                </a:solidFill>
              </a:rPr>
            </a:br>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What do you like / dislike?</a:t>
            </a:r>
            <a:br>
              <a:rPr lang="en-NZ" sz="1400" dirty="0" smtClean="0">
                <a:solidFill>
                  <a:schemeClr val="accent1"/>
                </a:solidFill>
              </a:rPr>
            </a:br>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How would you of improved this</a:t>
            </a:r>
            <a:br>
              <a:rPr lang="en-NZ" sz="1400" dirty="0" smtClean="0">
                <a:solidFill>
                  <a:schemeClr val="accent1"/>
                </a:solidFill>
              </a:rPr>
            </a:br>
            <a:r>
              <a:rPr lang="en-NZ" sz="1400" dirty="0" smtClean="0">
                <a:solidFill>
                  <a:schemeClr val="accent1"/>
                </a:solidFill>
              </a:rPr>
              <a:t>article?</a:t>
            </a:r>
            <a:endParaRPr lang="en-NZ" sz="1400" dirty="0">
              <a:solidFill>
                <a:schemeClr val="accent1"/>
              </a:solidFill>
            </a:endParaRPr>
          </a:p>
        </p:txBody>
      </p:sp>
      <p:pic>
        <p:nvPicPr>
          <p:cNvPr id="4" name="Content Placeholder 3" descr="Chess-Kids-Article-Norwest-News.jpg"/>
          <p:cNvPicPr>
            <a:picLocks noGrp="1" noChangeAspect="1"/>
          </p:cNvPicPr>
          <p:nvPr>
            <p:ph idx="1"/>
          </p:nvPr>
        </p:nvPicPr>
        <p:blipFill>
          <a:blip r:embed="rId3" cstate="print"/>
          <a:stretch>
            <a:fillRect/>
          </a:stretch>
        </p:blipFill>
        <p:spPr>
          <a:xfrm>
            <a:off x="3707905" y="0"/>
            <a:ext cx="5436096" cy="6892679"/>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1600" dirty="0" smtClean="0">
                <a:solidFill>
                  <a:schemeClr val="accent1"/>
                </a:solidFill>
              </a:rPr>
              <a:t>Who is this Article </a:t>
            </a:r>
            <a:br>
              <a:rPr lang="en-NZ" sz="1600" dirty="0" smtClean="0">
                <a:solidFill>
                  <a:schemeClr val="accent1"/>
                </a:solidFill>
              </a:rPr>
            </a:br>
            <a:r>
              <a:rPr lang="en-NZ" sz="1600" dirty="0" smtClean="0">
                <a:solidFill>
                  <a:schemeClr val="accent1"/>
                </a:solidFill>
              </a:rPr>
              <a:t>written for? (Target Audience)</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How can you tell?</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What is the article about?</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What do you like / dislike?</a:t>
            </a:r>
            <a:br>
              <a:rPr lang="en-NZ" sz="1600" dirty="0" smtClean="0">
                <a:solidFill>
                  <a:schemeClr val="accent1"/>
                </a:solidFill>
              </a:rPr>
            </a:br>
            <a:r>
              <a:rPr lang="en-NZ" sz="1600" dirty="0" smtClean="0">
                <a:solidFill>
                  <a:schemeClr val="accent1"/>
                </a:solidFill>
              </a:rPr>
              <a:t/>
            </a:r>
            <a:br>
              <a:rPr lang="en-NZ" sz="1600" dirty="0" smtClean="0">
                <a:solidFill>
                  <a:schemeClr val="accent1"/>
                </a:solidFill>
              </a:rPr>
            </a:br>
            <a:r>
              <a:rPr lang="en-NZ" sz="1600" dirty="0" smtClean="0">
                <a:solidFill>
                  <a:schemeClr val="accent1"/>
                </a:solidFill>
              </a:rPr>
              <a:t>How would you of improved this</a:t>
            </a:r>
            <a:br>
              <a:rPr lang="en-NZ" sz="1600" dirty="0" smtClean="0">
                <a:solidFill>
                  <a:schemeClr val="accent1"/>
                </a:solidFill>
              </a:rPr>
            </a:br>
            <a:r>
              <a:rPr lang="en-NZ" sz="1600" dirty="0" smtClean="0">
                <a:solidFill>
                  <a:schemeClr val="accent1"/>
                </a:solidFill>
              </a:rPr>
              <a:t>article?</a:t>
            </a:r>
            <a:endParaRPr lang="en-NZ" sz="1600" dirty="0"/>
          </a:p>
        </p:txBody>
      </p:sp>
      <p:pic>
        <p:nvPicPr>
          <p:cNvPr id="4" name="Content Placeholder 3" descr="marty-the-zebra-cake-source_2wm.jpg"/>
          <p:cNvPicPr>
            <a:picLocks noGrp="1" noChangeAspect="1"/>
          </p:cNvPicPr>
          <p:nvPr>
            <p:ph idx="1"/>
          </p:nvPr>
        </p:nvPicPr>
        <p:blipFill>
          <a:blip r:embed="rId3" cstate="print"/>
          <a:stretch>
            <a:fillRect/>
          </a:stretch>
        </p:blipFill>
        <p:spPr>
          <a:xfrm>
            <a:off x="4283969" y="-11864"/>
            <a:ext cx="4860032" cy="6869864"/>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147248" cy="1237824"/>
          </a:xfrm>
        </p:spPr>
        <p:txBody>
          <a:bodyPr/>
          <a:lstStyle/>
          <a:p>
            <a:r>
              <a:rPr lang="en-NZ" sz="1400" dirty="0" smtClean="0">
                <a:solidFill>
                  <a:schemeClr val="accent1"/>
                </a:solidFill>
              </a:rPr>
              <a:t>Who is this Article </a:t>
            </a:r>
            <a:r>
              <a:rPr lang="en-NZ" sz="1400" dirty="0" smtClean="0">
                <a:solidFill>
                  <a:schemeClr val="accent1"/>
                </a:solidFill>
              </a:rPr>
              <a:t>written </a:t>
            </a:r>
            <a:r>
              <a:rPr lang="en-NZ" sz="1400" dirty="0" smtClean="0">
                <a:solidFill>
                  <a:schemeClr val="accent1"/>
                </a:solidFill>
              </a:rPr>
              <a:t>for? (Target Audience</a:t>
            </a:r>
            <a:r>
              <a:rPr lang="en-NZ" sz="1400" dirty="0" smtClean="0">
                <a:solidFill>
                  <a:schemeClr val="accent1"/>
                </a:solidFill>
              </a:rPr>
              <a:t>). How </a:t>
            </a:r>
            <a:r>
              <a:rPr lang="en-NZ" sz="1400" dirty="0" smtClean="0">
                <a:solidFill>
                  <a:schemeClr val="accent1"/>
                </a:solidFill>
              </a:rPr>
              <a:t>can you tell</a:t>
            </a:r>
            <a:r>
              <a:rPr lang="en-NZ" sz="1400" dirty="0" smtClean="0">
                <a:solidFill>
                  <a:schemeClr val="accent1"/>
                </a:solidFill>
              </a:rPr>
              <a:t>? </a:t>
            </a:r>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What is the article about</a:t>
            </a:r>
            <a:r>
              <a:rPr lang="en-NZ" sz="1400" dirty="0" smtClean="0">
                <a:solidFill>
                  <a:schemeClr val="accent1"/>
                </a:solidFill>
              </a:rPr>
              <a:t>? What </a:t>
            </a:r>
            <a:r>
              <a:rPr lang="en-NZ" sz="1400" dirty="0" smtClean="0">
                <a:solidFill>
                  <a:schemeClr val="accent1"/>
                </a:solidFill>
              </a:rPr>
              <a:t>do you like / dislike</a:t>
            </a:r>
            <a:r>
              <a:rPr lang="en-NZ" sz="1400" dirty="0" smtClean="0">
                <a:solidFill>
                  <a:schemeClr val="accent1"/>
                </a:solidFill>
              </a:rPr>
              <a:t>? </a:t>
            </a:r>
            <a:r>
              <a:rPr lang="en-NZ" sz="1400" dirty="0" smtClean="0">
                <a:solidFill>
                  <a:schemeClr val="accent1"/>
                </a:solidFill>
              </a:rPr>
              <a:t/>
            </a:r>
            <a:br>
              <a:rPr lang="en-NZ" sz="1400" dirty="0" smtClean="0">
                <a:solidFill>
                  <a:schemeClr val="accent1"/>
                </a:solidFill>
              </a:rPr>
            </a:br>
            <a:r>
              <a:rPr lang="en-NZ" sz="1400" dirty="0" smtClean="0">
                <a:solidFill>
                  <a:schemeClr val="accent1"/>
                </a:solidFill>
              </a:rPr>
              <a:t>How would you of improved this</a:t>
            </a:r>
            <a:br>
              <a:rPr lang="en-NZ" sz="1400" dirty="0" smtClean="0">
                <a:solidFill>
                  <a:schemeClr val="accent1"/>
                </a:solidFill>
              </a:rPr>
            </a:br>
            <a:r>
              <a:rPr lang="en-NZ" sz="1400" dirty="0" smtClean="0">
                <a:solidFill>
                  <a:schemeClr val="accent1"/>
                </a:solidFill>
              </a:rPr>
              <a:t>article?</a:t>
            </a:r>
            <a:endParaRPr lang="en-NZ" sz="1400" dirty="0"/>
          </a:p>
        </p:txBody>
      </p:sp>
      <p:pic>
        <p:nvPicPr>
          <p:cNvPr id="4" name="Content Placeholder 3" descr="bluepenguins.jpg"/>
          <p:cNvPicPr>
            <a:picLocks noGrp="1" noChangeAspect="1"/>
          </p:cNvPicPr>
          <p:nvPr>
            <p:ph idx="1"/>
          </p:nvPr>
        </p:nvPicPr>
        <p:blipFill>
          <a:blip r:embed="rId2" cstate="print"/>
          <a:stretch>
            <a:fillRect/>
          </a:stretch>
        </p:blipFill>
        <p:spPr>
          <a:xfrm>
            <a:off x="323528" y="1700808"/>
            <a:ext cx="8820472" cy="511086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219</TotalTime>
  <Words>2011</Words>
  <Application>Microsoft Office PowerPoint</Application>
  <PresentationFormat>On-screen Show (4:3)</PresentationFormat>
  <Paragraphs>150</Paragraphs>
  <Slides>34</Slides>
  <Notes>18</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Metro</vt:lpstr>
      <vt:lpstr>Walt: Understand the features of an Article.</vt:lpstr>
      <vt:lpstr>Effective Article Writing - Do the Research First!  </vt:lpstr>
      <vt:lpstr>Effective Article Writing - How to Write an Article </vt:lpstr>
      <vt:lpstr>Effective Article Writing - How to Write an Article continued…</vt:lpstr>
      <vt:lpstr>Effective Article Writing - How to Write an Article continued…2</vt:lpstr>
      <vt:lpstr>Articles can usually be split into the following types:  </vt:lpstr>
      <vt:lpstr>Newspaper  Article:  Who is this Article  written for? (Target Audience)  How can you tell?  What is the article about?  What do you like / dislike?  How would you of improved this article?</vt:lpstr>
      <vt:lpstr>Who is this Article  written for? (Target Audience)  How can you tell?  What is the article about?  What do you like / dislike?  How would you of improved this article?</vt:lpstr>
      <vt:lpstr>Who is this Article written for? (Target Audience). How can you tell?  What is the article about? What do you like / dislike?  How would you of improved this article?</vt:lpstr>
      <vt:lpstr>     Who is this Article  written for? (Target Audience)  How can you tell?  What is the article about?  What do you like / dislike?  How would you of improved this article?</vt:lpstr>
      <vt:lpstr>Who is this Article written for? (Target Audience). How can you tell?  What is the article about? What do you like / dislike?  How would you of improved this article?</vt:lpstr>
      <vt:lpstr>Who is this Article written for? (Target Audience). How can you tell?  What is the article about? What do you like / dislike?  How would you of improved this article?</vt:lpstr>
      <vt:lpstr> Who is this Article written for? (Target Audience). How can you tell?  What is the article about? What do you like / dislike?  How would you of improved this article?</vt:lpstr>
      <vt:lpstr>Who is this Article written for? (Target Audience). How can you tell?  What is the article about? What do you like / dislike?  How would you of improved this article?</vt:lpstr>
      <vt:lpstr>Who is this Article written for? (Target Audience). How can you tell?  What is the article about? What do you like / dislike?  How would you of improved this article?</vt:lpstr>
      <vt:lpstr>     Who is this Article written for? (Target Audience).   How can you tell?   What is the article about?   What do you like / dislike?   How would you of improved this article?</vt:lpstr>
      <vt:lpstr>Who are these Articles written for? (Target Audience). How can you tell?  What are the article about? What do you like / dislike?  How would you of improved these articles?</vt:lpstr>
      <vt:lpstr>Who are these Articles written for? (Target Audience). How can you tell?  What are the article about? What do you like / dislike?  How would you of improved these articles?</vt:lpstr>
      <vt:lpstr>Who are these Articles written for? (Target Audience). How can you tell?  What are the article about? What do you like / dislike?  How would you of improved these articles?</vt:lpstr>
      <vt:lpstr>Who are these Articles written for? (Target Audience). How can you tell?  What are the article about? What do you like / dislike?  How would you of improved these articles?</vt:lpstr>
      <vt:lpstr>What's the Caption!!!</vt:lpstr>
      <vt:lpstr>What's the Caption!!!</vt:lpstr>
      <vt:lpstr>What's the Caption!!!</vt:lpstr>
      <vt:lpstr>What's the Caption!!!</vt:lpstr>
      <vt:lpstr>What's the Caption!!!</vt:lpstr>
      <vt:lpstr>What's the Caption!!!</vt:lpstr>
      <vt:lpstr>What's the Caption!!!</vt:lpstr>
      <vt:lpstr>Example   Templates</vt:lpstr>
      <vt:lpstr>Slide 29</vt:lpstr>
      <vt:lpstr>Slide 30</vt:lpstr>
      <vt:lpstr>Slide 31</vt:lpstr>
      <vt:lpstr>Slide 32</vt:lpstr>
      <vt:lpstr>ARTICLE HEADLINE</vt:lpstr>
      <vt:lpstr>Look for an:     * Advertisement for babies    * Advertisement for Children    * Advertisement for Teens     * Advertisement for Adults    * Advertisement for Grandparents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Walt: Understand the features of an Article.</dc:title>
  <dc:creator>Cheryl</dc:creator>
  <cp:lastModifiedBy>Cheryl</cp:lastModifiedBy>
  <cp:revision>25</cp:revision>
  <dcterms:created xsi:type="dcterms:W3CDTF">2011-01-24T05:05:15Z</dcterms:created>
  <dcterms:modified xsi:type="dcterms:W3CDTF">2011-01-24T08:44:55Z</dcterms:modified>
</cp:coreProperties>
</file>